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7" r:id="rId18"/>
    <p:sldId id="271" r:id="rId19"/>
    <p:sldId id="272" r:id="rId20"/>
    <p:sldId id="273" r:id="rId21"/>
    <p:sldId id="274" r:id="rId22"/>
    <p:sldId id="275" r:id="rId23"/>
    <p:sldId id="276" r:id="rId24"/>
  </p:sldIdLst>
  <p:sldSz cx="12192000" cy="6858000"/>
  <p:notesSz cx="6858000" cy="9144000"/>
  <p:embeddedFontLst>
    <p:embeddedFont>
      <p:font typeface="Söhne 1" panose="020B0604020202020204" charset="0"/>
      <p:regular r:id="rId26"/>
      <p:bold r:id="rId27"/>
    </p:embeddedFont>
    <p:embeddedFont>
      <p:font typeface="Söhne 2" panose="020B0604020202020204" charset="0"/>
      <p:regular r:id="rId28"/>
      <p:bold r:id="rId29"/>
    </p:embeddedFont>
    <p:embeddedFont>
      <p:font typeface="Söhne Halbfett" panose="020B060402020202020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099"/>
    <a:srgbClr val="E6D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99FA3-98E0-22F6-CF36-5A943F85E572}" v="12" dt="2024-06-07T10:52:18.6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6" autoAdjust="0"/>
    <p:restoredTop sz="94628" autoAdjust="0"/>
  </p:normalViewPr>
  <p:slideViewPr>
    <p:cSldViewPr>
      <p:cViewPr varScale="1">
        <p:scale>
          <a:sx n="73" d="100"/>
          <a:sy n="73" d="100"/>
        </p:scale>
        <p:origin x="112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ye Booth" userId="S::faye.booth@educationcompany.co.uk::d3db5133-954f-4a14-819c-c964e48f1803" providerId="AD" clId="Web-{40399FA3-98E0-22F6-CF36-5A943F85E572}"/>
    <pc:docChg chg="modSld">
      <pc:chgData name="Faye Booth" userId="S::faye.booth@educationcompany.co.uk::d3db5133-954f-4a14-819c-c964e48f1803" providerId="AD" clId="Web-{40399FA3-98E0-22F6-CF36-5A943F85E572}" dt="2024-06-07T10:52:18.660" v="5" actId="20577"/>
      <pc:docMkLst>
        <pc:docMk/>
      </pc:docMkLst>
      <pc:sldChg chg="modSp">
        <pc:chgData name="Faye Booth" userId="S::faye.booth@educationcompany.co.uk::d3db5133-954f-4a14-819c-c964e48f1803" providerId="AD" clId="Web-{40399FA3-98E0-22F6-CF36-5A943F85E572}" dt="2024-06-07T10:52:18.660" v="5" actId="20577"/>
        <pc:sldMkLst>
          <pc:docMk/>
          <pc:sldMk cId="0" sldId="272"/>
        </pc:sldMkLst>
        <pc:spChg chg="mod">
          <ac:chgData name="Faye Booth" userId="S::faye.booth@educationcompany.co.uk::d3db5133-954f-4a14-819c-c964e48f1803" providerId="AD" clId="Web-{40399FA3-98E0-22F6-CF36-5A943F85E572}" dt="2024-06-07T10:52:18.660" v="5" actId="20577"/>
          <ac:spMkLst>
            <pc:docMk/>
            <pc:sldMk cId="0" sldId="272"/>
            <ac:spMk id="10" creationId="{36ACD378-2155-2303-0EC1-01851727B3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51396-1A5C-EC43-B9E7-9FCF3C48DE27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6CB3-D04B-734E-8EDF-82980FD53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6CB3-D04B-734E-8EDF-82980FD535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2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aei.beis.gov.uk/emissionsapp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naei.beis.gov.uk/emissionsapp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naei.beis.gov.uk/emissionsapp/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aei.beis.gov.uk/emissionsapp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4800" y="2971800"/>
            <a:ext cx="8445657" cy="1602119"/>
          </a:xfrm>
          <a:custGeom>
            <a:avLst/>
            <a:gdLst/>
            <a:ahLst/>
            <a:cxnLst/>
            <a:rect l="l" t="t" r="r" b="b"/>
            <a:pathLst>
              <a:path w="8445657" h="1602119">
                <a:moveTo>
                  <a:pt x="0" y="0"/>
                </a:moveTo>
                <a:lnTo>
                  <a:pt x="8445657" y="0"/>
                </a:lnTo>
                <a:lnTo>
                  <a:pt x="8445657" y="1602119"/>
                </a:lnTo>
                <a:lnTo>
                  <a:pt x="0" y="16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9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4800" y="4872870"/>
            <a:ext cx="10820400" cy="1602119"/>
          </a:xfrm>
          <a:custGeom>
            <a:avLst/>
            <a:gdLst/>
            <a:ahLst/>
            <a:cxnLst/>
            <a:rect l="l" t="t" r="r" b="b"/>
            <a:pathLst>
              <a:path w="10820400" h="1602119">
                <a:moveTo>
                  <a:pt x="0" y="0"/>
                </a:moveTo>
                <a:lnTo>
                  <a:pt x="10820400" y="0"/>
                </a:lnTo>
                <a:lnTo>
                  <a:pt x="10820400" y="1602119"/>
                </a:lnTo>
                <a:lnTo>
                  <a:pt x="0" y="16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4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31222" y="1870119"/>
            <a:ext cx="3497580" cy="349758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203" y="0"/>
                  </a:moveTo>
                  <a:lnTo>
                    <a:pt x="779597" y="0"/>
                  </a:lnTo>
                  <a:cubicBezTo>
                    <a:pt x="788403" y="0"/>
                    <a:pt x="796849" y="3498"/>
                    <a:pt x="803075" y="9725"/>
                  </a:cubicBezTo>
                  <a:cubicBezTo>
                    <a:pt x="809302" y="15952"/>
                    <a:pt x="812800" y="24397"/>
                    <a:pt x="812800" y="33203"/>
                  </a:cubicBezTo>
                  <a:lnTo>
                    <a:pt x="812800" y="779597"/>
                  </a:lnTo>
                  <a:cubicBezTo>
                    <a:pt x="812800" y="788403"/>
                    <a:pt x="809302" y="796849"/>
                    <a:pt x="803075" y="803075"/>
                  </a:cubicBezTo>
                  <a:cubicBezTo>
                    <a:pt x="796849" y="809302"/>
                    <a:pt x="788403" y="812800"/>
                    <a:pt x="779597" y="812800"/>
                  </a:cubicBezTo>
                  <a:lnTo>
                    <a:pt x="33203" y="812800"/>
                  </a:lnTo>
                  <a:cubicBezTo>
                    <a:pt x="24397" y="812800"/>
                    <a:pt x="15952" y="809302"/>
                    <a:pt x="9725" y="803075"/>
                  </a:cubicBezTo>
                  <a:cubicBezTo>
                    <a:pt x="3498" y="796849"/>
                    <a:pt x="0" y="788403"/>
                    <a:pt x="0" y="779597"/>
                  </a:cubicBezTo>
                  <a:lnTo>
                    <a:pt x="0" y="33203"/>
                  </a:lnTo>
                  <a:cubicBezTo>
                    <a:pt x="0" y="24397"/>
                    <a:pt x="3498" y="15952"/>
                    <a:pt x="9725" y="9725"/>
                  </a:cubicBezTo>
                  <a:cubicBezTo>
                    <a:pt x="15952" y="3498"/>
                    <a:pt x="24397" y="0"/>
                    <a:pt x="33203" y="0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275865" y="1870119"/>
            <a:ext cx="3497580" cy="349758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203" y="0"/>
                  </a:moveTo>
                  <a:lnTo>
                    <a:pt x="779597" y="0"/>
                  </a:lnTo>
                  <a:cubicBezTo>
                    <a:pt x="788403" y="0"/>
                    <a:pt x="796849" y="3498"/>
                    <a:pt x="803075" y="9725"/>
                  </a:cubicBezTo>
                  <a:cubicBezTo>
                    <a:pt x="809302" y="15952"/>
                    <a:pt x="812800" y="24397"/>
                    <a:pt x="812800" y="33203"/>
                  </a:cubicBezTo>
                  <a:lnTo>
                    <a:pt x="812800" y="779597"/>
                  </a:lnTo>
                  <a:cubicBezTo>
                    <a:pt x="812800" y="788403"/>
                    <a:pt x="809302" y="796849"/>
                    <a:pt x="803075" y="803075"/>
                  </a:cubicBezTo>
                  <a:cubicBezTo>
                    <a:pt x="796849" y="809302"/>
                    <a:pt x="788403" y="812800"/>
                    <a:pt x="779597" y="812800"/>
                  </a:cubicBezTo>
                  <a:lnTo>
                    <a:pt x="33203" y="812800"/>
                  </a:lnTo>
                  <a:cubicBezTo>
                    <a:pt x="24397" y="812800"/>
                    <a:pt x="15952" y="809302"/>
                    <a:pt x="9725" y="803075"/>
                  </a:cubicBezTo>
                  <a:cubicBezTo>
                    <a:pt x="3498" y="796849"/>
                    <a:pt x="0" y="788403"/>
                    <a:pt x="0" y="779597"/>
                  </a:cubicBezTo>
                  <a:lnTo>
                    <a:pt x="0" y="33203"/>
                  </a:lnTo>
                  <a:cubicBezTo>
                    <a:pt x="0" y="24397"/>
                    <a:pt x="3498" y="15952"/>
                    <a:pt x="9725" y="9725"/>
                  </a:cubicBezTo>
                  <a:cubicBezTo>
                    <a:pt x="15952" y="3498"/>
                    <a:pt x="24397" y="0"/>
                    <a:pt x="33203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9600" y="457200"/>
            <a:ext cx="8266309" cy="64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2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Areas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with the most polluted air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1051" y="1123627"/>
            <a:ext cx="8384078" cy="598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2000" dirty="0">
                <a:solidFill>
                  <a:srgbClr val="000000"/>
                </a:solidFill>
                <a:latin typeface="Söhne 2"/>
              </a:rPr>
              <a:t>Now you have learnt about the sources of harmful substances, can you suggest which areas are likely to have the highest levels of air pollution?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2058" y="5582419"/>
            <a:ext cx="4963090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2000" dirty="0">
                <a:solidFill>
                  <a:srgbClr val="FF3EB5"/>
                </a:solidFill>
                <a:latin typeface="Söhne 2"/>
              </a:rPr>
              <a:t>Urban</a:t>
            </a:r>
            <a:r>
              <a:rPr lang="en-US" sz="2000" dirty="0">
                <a:solidFill>
                  <a:srgbClr val="000000"/>
                </a:solidFill>
                <a:latin typeface="Söhne 2"/>
              </a:rPr>
              <a:t> areas are towns and cities. They are built-up areas, full of buildings and traffic. Lots of people live and work there.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67691" y="5582419"/>
            <a:ext cx="4963090" cy="893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0"/>
              </a:lnSpc>
            </a:pPr>
            <a:r>
              <a:rPr lang="en-US" sz="2000">
                <a:solidFill>
                  <a:srgbClr val="FF3EB5"/>
                </a:solidFill>
                <a:latin typeface="Söhne 2"/>
              </a:rPr>
              <a:t>Rural</a:t>
            </a:r>
            <a:r>
              <a:rPr lang="en-US" sz="2000">
                <a:solidFill>
                  <a:srgbClr val="000000"/>
                </a:solidFill>
                <a:latin typeface="Söhne 2"/>
              </a:rPr>
              <a:t> areas contain countryside, farms and villages. Fewer people live and work in these areas, and there is less traffic.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5246" y="247845"/>
            <a:ext cx="5105754" cy="6362311"/>
          </a:xfrm>
          <a:custGeom>
            <a:avLst/>
            <a:gdLst/>
            <a:ahLst/>
            <a:cxnLst/>
            <a:rect l="l" t="t" r="r" b="b"/>
            <a:pathLst>
              <a:path w="5105754" h="6362311">
                <a:moveTo>
                  <a:pt x="0" y="0"/>
                </a:moveTo>
                <a:lnTo>
                  <a:pt x="5105754" y="0"/>
                </a:lnTo>
                <a:lnTo>
                  <a:pt x="5105754" y="6362310"/>
                </a:lnTo>
                <a:lnTo>
                  <a:pt x="0" y="6362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9600" y="1143000"/>
            <a:ext cx="5715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Air pollution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in the UK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1221" y="2438400"/>
            <a:ext cx="5410201" cy="3546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44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Can you name some cities and towns in the UK? </a:t>
            </a:r>
          </a:p>
          <a:p>
            <a:pPr algn="l">
              <a:lnSpc>
                <a:spcPts val="3144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3144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What do you think the </a:t>
            </a:r>
            <a:r>
              <a:rPr lang="en-US" sz="2400" dirty="0">
                <a:solidFill>
                  <a:srgbClr val="FF3EB5"/>
                </a:solidFill>
                <a:latin typeface="Söhne 2"/>
              </a:rPr>
              <a:t>air quality </a:t>
            </a:r>
            <a:r>
              <a:rPr lang="en-US" sz="2400" dirty="0">
                <a:solidFill>
                  <a:srgbClr val="FFFFFF"/>
                </a:solidFill>
                <a:latin typeface="Söhne 2"/>
              </a:rPr>
              <a:t>is like in these places?</a:t>
            </a:r>
          </a:p>
          <a:p>
            <a:pPr algn="l">
              <a:lnSpc>
                <a:spcPts val="3144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3144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Can you name any rural areas in the UK?</a:t>
            </a:r>
          </a:p>
          <a:p>
            <a:pPr algn="l">
              <a:lnSpc>
                <a:spcPts val="3144"/>
              </a:lnSpc>
            </a:pPr>
            <a:endParaRPr lang="en-US" sz="24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3144"/>
              </a:lnSpc>
            </a:pPr>
            <a:r>
              <a:rPr lang="en-US" sz="2400" dirty="0">
                <a:solidFill>
                  <a:srgbClr val="FFFFFF"/>
                </a:solidFill>
                <a:latin typeface="Söhne 2"/>
              </a:rPr>
              <a:t>What might the air quality be like there?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84620" y="209468"/>
            <a:ext cx="3497580" cy="349758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203" y="0"/>
                  </a:moveTo>
                  <a:lnTo>
                    <a:pt x="779597" y="0"/>
                  </a:lnTo>
                  <a:cubicBezTo>
                    <a:pt x="788403" y="0"/>
                    <a:pt x="796849" y="3498"/>
                    <a:pt x="803075" y="9725"/>
                  </a:cubicBezTo>
                  <a:cubicBezTo>
                    <a:pt x="809302" y="15952"/>
                    <a:pt x="812800" y="24397"/>
                    <a:pt x="812800" y="33203"/>
                  </a:cubicBezTo>
                  <a:lnTo>
                    <a:pt x="812800" y="779597"/>
                  </a:lnTo>
                  <a:cubicBezTo>
                    <a:pt x="812800" y="788403"/>
                    <a:pt x="809302" y="796849"/>
                    <a:pt x="803075" y="803075"/>
                  </a:cubicBezTo>
                  <a:cubicBezTo>
                    <a:pt x="796849" y="809302"/>
                    <a:pt x="788403" y="812800"/>
                    <a:pt x="779597" y="812800"/>
                  </a:cubicBezTo>
                  <a:lnTo>
                    <a:pt x="33203" y="812800"/>
                  </a:lnTo>
                  <a:cubicBezTo>
                    <a:pt x="24397" y="812800"/>
                    <a:pt x="15952" y="809302"/>
                    <a:pt x="9725" y="803075"/>
                  </a:cubicBezTo>
                  <a:cubicBezTo>
                    <a:pt x="3498" y="796849"/>
                    <a:pt x="0" y="788403"/>
                    <a:pt x="0" y="779597"/>
                  </a:cubicBezTo>
                  <a:lnTo>
                    <a:pt x="0" y="33203"/>
                  </a:lnTo>
                  <a:cubicBezTo>
                    <a:pt x="0" y="24397"/>
                    <a:pt x="3498" y="15952"/>
                    <a:pt x="9725" y="9725"/>
                  </a:cubicBezTo>
                  <a:cubicBezTo>
                    <a:pt x="15952" y="3498"/>
                    <a:pt x="24397" y="0"/>
                    <a:pt x="33203" y="0"/>
                  </a:cubicBezTo>
                  <a:close/>
                </a:path>
              </a:pathLst>
            </a:custGeom>
            <a:blipFill>
              <a:blip r:embed="rId2"/>
              <a:stretch>
                <a:fillRect l="-31300" r="-313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479264" y="3130323"/>
            <a:ext cx="3497580" cy="349758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203" y="0"/>
                  </a:moveTo>
                  <a:lnTo>
                    <a:pt x="779597" y="0"/>
                  </a:lnTo>
                  <a:cubicBezTo>
                    <a:pt x="788403" y="0"/>
                    <a:pt x="796849" y="3498"/>
                    <a:pt x="803075" y="9725"/>
                  </a:cubicBezTo>
                  <a:cubicBezTo>
                    <a:pt x="809302" y="15952"/>
                    <a:pt x="812800" y="24397"/>
                    <a:pt x="812800" y="33203"/>
                  </a:cubicBezTo>
                  <a:lnTo>
                    <a:pt x="812800" y="779597"/>
                  </a:lnTo>
                  <a:cubicBezTo>
                    <a:pt x="812800" y="788403"/>
                    <a:pt x="809302" y="796849"/>
                    <a:pt x="803075" y="803075"/>
                  </a:cubicBezTo>
                  <a:cubicBezTo>
                    <a:pt x="796849" y="809302"/>
                    <a:pt x="788403" y="812800"/>
                    <a:pt x="779597" y="812800"/>
                  </a:cubicBezTo>
                  <a:lnTo>
                    <a:pt x="33203" y="812800"/>
                  </a:lnTo>
                  <a:cubicBezTo>
                    <a:pt x="24397" y="812800"/>
                    <a:pt x="15952" y="809302"/>
                    <a:pt x="9725" y="803075"/>
                  </a:cubicBezTo>
                  <a:cubicBezTo>
                    <a:pt x="3498" y="796849"/>
                    <a:pt x="0" y="788403"/>
                    <a:pt x="0" y="779597"/>
                  </a:cubicBezTo>
                  <a:lnTo>
                    <a:pt x="0" y="33203"/>
                  </a:lnTo>
                  <a:cubicBezTo>
                    <a:pt x="0" y="24397"/>
                    <a:pt x="3498" y="15952"/>
                    <a:pt x="9725" y="9725"/>
                  </a:cubicBezTo>
                  <a:cubicBezTo>
                    <a:pt x="15952" y="3498"/>
                    <a:pt x="24397" y="0"/>
                    <a:pt x="33203" y="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4107" y="1063287"/>
            <a:ext cx="5815854" cy="655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12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Measuring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emissions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4107" y="2081606"/>
            <a:ext cx="5233293" cy="3938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FF3EB5"/>
                </a:solidFill>
                <a:latin typeface="Söhne 2"/>
              </a:rPr>
              <a:t>Emissions</a:t>
            </a:r>
            <a:r>
              <a:rPr lang="en-US" sz="2199" dirty="0">
                <a:solidFill>
                  <a:srgbClr val="000000"/>
                </a:solidFill>
                <a:latin typeface="Söhne 2"/>
              </a:rPr>
              <a:t> is another word for the gases and other substances that are released into the air.</a:t>
            </a: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Söhne 2"/>
              </a:rPr>
              <a:t>Each type of emission can be measured. </a:t>
            </a: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Söhne 2"/>
              </a:rPr>
              <a:t>Which types of emissions – or pollutants – do you think will be higher in </a:t>
            </a:r>
            <a:r>
              <a:rPr lang="en-US" sz="2199" dirty="0">
                <a:solidFill>
                  <a:srgbClr val="FF3EB5"/>
                </a:solidFill>
                <a:latin typeface="Söhne 2"/>
              </a:rPr>
              <a:t>urban areas</a:t>
            </a:r>
            <a:r>
              <a:rPr lang="en-US" sz="2199" dirty="0">
                <a:solidFill>
                  <a:srgbClr val="000000"/>
                </a:solidFill>
                <a:latin typeface="Söhne 2"/>
              </a:rPr>
              <a:t>?</a:t>
            </a:r>
          </a:p>
          <a:p>
            <a:pPr algn="l">
              <a:lnSpc>
                <a:spcPts val="3079"/>
              </a:lnSpc>
            </a:pPr>
            <a:endParaRPr lang="en-US" sz="2199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3079"/>
              </a:lnSpc>
            </a:pPr>
            <a:r>
              <a:rPr lang="en-US" sz="2199" dirty="0">
                <a:solidFill>
                  <a:srgbClr val="000000"/>
                </a:solidFill>
                <a:latin typeface="Söhne 2"/>
              </a:rPr>
              <a:t>Which types of emissions do you think will be higher in </a:t>
            </a:r>
            <a:r>
              <a:rPr lang="en-US" sz="2199" dirty="0">
                <a:solidFill>
                  <a:srgbClr val="FF3EB5"/>
                </a:solidFill>
                <a:latin typeface="Söhne 2"/>
              </a:rPr>
              <a:t>rural areas</a:t>
            </a:r>
            <a:r>
              <a:rPr lang="en-US" sz="2199" dirty="0">
                <a:solidFill>
                  <a:srgbClr val="000000"/>
                </a:solidFill>
                <a:latin typeface="Söhne 2"/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00446" y="247845"/>
            <a:ext cx="5105754" cy="6362311"/>
          </a:xfrm>
          <a:custGeom>
            <a:avLst/>
            <a:gdLst/>
            <a:ahLst/>
            <a:cxnLst/>
            <a:rect l="l" t="t" r="r" b="b"/>
            <a:pathLst>
              <a:path w="5105754" h="6362311">
                <a:moveTo>
                  <a:pt x="0" y="0"/>
                </a:moveTo>
                <a:lnTo>
                  <a:pt x="5105754" y="0"/>
                </a:lnTo>
                <a:lnTo>
                  <a:pt x="5105754" y="6362310"/>
                </a:lnTo>
                <a:lnTo>
                  <a:pt x="0" y="63623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9600" y="732766"/>
            <a:ext cx="501801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440099"/>
                </a:solidFill>
                <a:latin typeface="Söhne Halbfett" panose="020B0303030202060203" pitchFamily="34" charset="77"/>
              </a:rPr>
              <a:t>UK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emissions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09600" y="1748687"/>
            <a:ext cx="5181955" cy="3943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44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The UK government measure different emissions in all the different parts of the UK. Anyone who is interested can find out what the levels are using the </a:t>
            </a:r>
            <a:r>
              <a:rPr lang="en-US" sz="2400" u="sng" dirty="0">
                <a:solidFill>
                  <a:srgbClr val="440099"/>
                </a:solidFill>
                <a:latin typeface="Söhne 2"/>
                <a:hlinkClick r:id="rId4" tooltip="https://naei.beis.gov.uk/emissionsapp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Emissions Interactive Map</a:t>
            </a:r>
            <a:r>
              <a:rPr lang="en-US" sz="2400" dirty="0">
                <a:solidFill>
                  <a:srgbClr val="440099"/>
                </a:solidFill>
                <a:latin typeface="Söhne 2"/>
              </a:rPr>
              <a:t>.</a:t>
            </a:r>
          </a:p>
          <a:p>
            <a:pPr algn="l">
              <a:lnSpc>
                <a:spcPts val="3144"/>
              </a:lnSpc>
            </a:pPr>
            <a:endParaRPr lang="en-US" sz="2400" dirty="0">
              <a:solidFill>
                <a:srgbClr val="FF3EB5"/>
              </a:solidFill>
              <a:latin typeface="Söhne 2"/>
            </a:endParaRPr>
          </a:p>
          <a:p>
            <a:pPr algn="l">
              <a:lnSpc>
                <a:spcPts val="3144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Today, we are going to find out about some different types of emissions and where the levels of these emissions are the highest.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09600" y="732766"/>
            <a:ext cx="501801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b="1" dirty="0">
                <a:solidFill>
                  <a:srgbClr val="7030A0"/>
                </a:solidFill>
                <a:latin typeface="Söhne Halbfett"/>
              </a:rPr>
              <a:t>NO2</a:t>
            </a:r>
            <a:r>
              <a:rPr lang="en-US" sz="4400" b="1">
                <a:solidFill>
                  <a:srgbClr val="000000"/>
                </a:solidFill>
                <a:latin typeface="Söhne Halbfett"/>
              </a:rPr>
              <a:t> emissions</a:t>
            </a:r>
            <a:endParaRPr lang="en-US" sz="4400" b="1" dirty="0">
              <a:solidFill>
                <a:srgbClr val="000000"/>
              </a:solidFill>
              <a:latin typeface="Söhne Halbfet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1890" y="1711817"/>
            <a:ext cx="5866050" cy="15692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4"/>
              </a:lnSpc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One pollutant that can be measured is Nitrogen Dioxide (NO2). It is released into the air when fuel is burned and can irritate our airways and cause breathing problems.</a:t>
            </a:r>
            <a:endParaRPr lang="en-US" dirty="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E6621A-AAC0-7E1B-70B3-376220457FB7}"/>
              </a:ext>
            </a:extLst>
          </p:cNvPr>
          <p:cNvSpPr txBox="1"/>
          <p:nvPr/>
        </p:nvSpPr>
        <p:spPr>
          <a:xfrm>
            <a:off x="607143" y="4994787"/>
            <a:ext cx="501801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Söhne 2"/>
              </a:rPr>
              <a:t>Where do you think NO2 levels will be highest? Let's use the </a:t>
            </a:r>
            <a:r>
              <a:rPr lang="en-US" sz="2400" u="sng" dirty="0">
                <a:solidFill>
                  <a:srgbClr val="440099"/>
                </a:solidFill>
                <a:latin typeface="Söhne 2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Emissions Interactive Map</a:t>
            </a:r>
            <a:r>
              <a:rPr lang="en-US" sz="2400" dirty="0">
                <a:latin typeface="Söhne 2"/>
              </a:rPr>
              <a:t> and see.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D7712-27A7-4AC3-1C03-F49D8E4CAA0D}"/>
              </a:ext>
            </a:extLst>
          </p:cNvPr>
          <p:cNvSpPr txBox="1"/>
          <p:nvPr/>
        </p:nvSpPr>
        <p:spPr>
          <a:xfrm>
            <a:off x="621890" y="3555363"/>
            <a:ext cx="5866048" cy="1161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4"/>
              </a:lnSpc>
            </a:pPr>
            <a:r>
              <a:rPr lang="en-US" sz="2400" dirty="0">
                <a:latin typeface="Söhne 2"/>
                <a:cs typeface="Calibri"/>
              </a:rPr>
              <a:t>You might have seen one of these </a:t>
            </a:r>
            <a:r>
              <a:rPr lang="en-US" sz="2400" b="1" dirty="0">
                <a:solidFill>
                  <a:srgbClr val="7030A0"/>
                </a:solidFill>
                <a:latin typeface="Söhne 2"/>
                <a:cs typeface="Calibri"/>
              </a:rPr>
              <a:t>air monitors</a:t>
            </a:r>
            <a:r>
              <a:rPr lang="en-US" sz="2400" dirty="0">
                <a:latin typeface="Söhne 2"/>
                <a:cs typeface="Calibri"/>
              </a:rPr>
              <a:t> outside school. They are measuring NO2 levels.</a:t>
            </a:r>
          </a:p>
        </p:txBody>
      </p:sp>
      <p:pic>
        <p:nvPicPr>
          <p:cNvPr id="6" name="Picture 5" descr="A test tube attached to a tree&#10;&#10;Description automatically generated">
            <a:extLst>
              <a:ext uri="{FF2B5EF4-FFF2-40B4-BE49-F238E27FC236}">
                <a16:creationId xmlns:a16="http://schemas.microsoft.com/office/drawing/2014/main" id="{0FAE8ED4-877C-3DAD-A3AC-4FCE748FB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896" y="0"/>
            <a:ext cx="5172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44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8303" y="360220"/>
            <a:ext cx="5954897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Lead levels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in the UK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8303" y="1499146"/>
            <a:ext cx="6183497" cy="3919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51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Next. We'll use the </a:t>
            </a:r>
            <a:r>
              <a:rPr lang="en-US" sz="2100" u="sng" dirty="0">
                <a:solidFill>
                  <a:srgbClr val="440099"/>
                </a:solidFill>
                <a:latin typeface="Söhne 2"/>
                <a:hlinkClick r:id="rId2" tooltip="https://naei.beis.gov.uk/emissionsapp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 Emissions Interactive Map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, to find out where lead pollutant levels are highest.  </a:t>
            </a:r>
            <a:endParaRPr lang="en-US" sz="2100" dirty="0">
              <a:latin typeface="Söhne 2"/>
            </a:endParaRPr>
          </a:p>
          <a:p>
            <a:pPr>
              <a:lnSpc>
                <a:spcPts val="2751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751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We'll need to use the filter on the left-hand side of the website:</a:t>
            </a:r>
            <a:endParaRPr lang="en-US" dirty="0">
              <a:cs typeface="Calibri"/>
            </a:endParaRPr>
          </a:p>
          <a:p>
            <a:pPr marL="342900" indent="-342900" algn="l">
              <a:lnSpc>
                <a:spcPts val="2751"/>
              </a:lnSpc>
              <a:buClr>
                <a:srgbClr val="F33EB4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We are going to select </a:t>
            </a:r>
            <a:r>
              <a:rPr lang="en-US" sz="2100" b="1" dirty="0">
                <a:solidFill>
                  <a:srgbClr val="000000"/>
                </a:solidFill>
                <a:latin typeface="Söhne 2"/>
              </a:rPr>
              <a:t>lead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 as a pollutant to view.</a:t>
            </a:r>
          </a:p>
          <a:p>
            <a:pPr marL="342900" indent="-342900" algn="l">
              <a:lnSpc>
                <a:spcPts val="2751"/>
              </a:lnSpc>
              <a:buClr>
                <a:srgbClr val="F33EB4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Then we are going to select </a:t>
            </a:r>
            <a:r>
              <a:rPr lang="en-US" sz="2100" b="1" dirty="0">
                <a:solidFill>
                  <a:srgbClr val="000000"/>
                </a:solidFill>
                <a:latin typeface="Söhne 2"/>
              </a:rPr>
              <a:t>road transport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 as a sector.</a:t>
            </a:r>
          </a:p>
          <a:p>
            <a:pPr marL="342900" indent="-342900" algn="l">
              <a:lnSpc>
                <a:spcPts val="2751"/>
              </a:lnSpc>
              <a:buClr>
                <a:srgbClr val="F33EB4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Now label some areas with high levels of lead on your map and use your </a:t>
            </a:r>
            <a:r>
              <a:rPr lang="en-US" sz="2100" dirty="0" err="1">
                <a:solidFill>
                  <a:srgbClr val="000000"/>
                </a:solidFill>
                <a:latin typeface="Söhne 2"/>
              </a:rPr>
              <a:t>coloured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 pencils to show areas with higher and lower levels.</a:t>
            </a:r>
          </a:p>
        </p:txBody>
      </p:sp>
      <p:sp>
        <p:nvSpPr>
          <p:cNvPr id="7" name="Freeform 7"/>
          <p:cNvSpPr/>
          <p:nvPr/>
        </p:nvSpPr>
        <p:spPr>
          <a:xfrm>
            <a:off x="7264310" y="358221"/>
            <a:ext cx="4342594" cy="6141558"/>
          </a:xfrm>
          <a:custGeom>
            <a:avLst/>
            <a:gdLst/>
            <a:ahLst/>
            <a:cxnLst/>
            <a:rect l="l" t="t" r="r" b="b"/>
            <a:pathLst>
              <a:path w="4342594" h="6141558">
                <a:moveTo>
                  <a:pt x="0" y="0"/>
                </a:moveTo>
                <a:lnTo>
                  <a:pt x="4342593" y="0"/>
                </a:lnTo>
                <a:lnTo>
                  <a:pt x="4342593" y="6141558"/>
                </a:lnTo>
                <a:lnTo>
                  <a:pt x="0" y="6141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264310" y="358221"/>
            <a:ext cx="4342594" cy="6141558"/>
          </a:xfrm>
          <a:custGeom>
            <a:avLst/>
            <a:gdLst/>
            <a:ahLst/>
            <a:cxnLst/>
            <a:rect l="l" t="t" r="r" b="b"/>
            <a:pathLst>
              <a:path w="4342594" h="6141558">
                <a:moveTo>
                  <a:pt x="0" y="0"/>
                </a:moveTo>
                <a:lnTo>
                  <a:pt x="4342593" y="0"/>
                </a:lnTo>
                <a:lnTo>
                  <a:pt x="4342593" y="6141558"/>
                </a:lnTo>
                <a:lnTo>
                  <a:pt x="0" y="614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13506" y="357380"/>
            <a:ext cx="5954897" cy="68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Methane levels</a:t>
            </a:r>
            <a:r>
              <a:rPr lang="en-US" sz="42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 in the UK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6ACD378-2155-2303-0EC1-01851727B3E7}"/>
              </a:ext>
            </a:extLst>
          </p:cNvPr>
          <p:cNvSpPr txBox="1"/>
          <p:nvPr/>
        </p:nvSpPr>
        <p:spPr>
          <a:xfrm>
            <a:off x="610593" y="1474565"/>
            <a:ext cx="6183497" cy="4637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51"/>
              </a:lnSpc>
            </a:pPr>
            <a:r>
              <a:rPr lang="en-US" sz="2100" dirty="0">
                <a:latin typeface="Söhne 2"/>
                <a:ea typeface="+mn-lt"/>
                <a:cs typeface="+mn-lt"/>
              </a:rPr>
              <a:t>Now let's use the </a:t>
            </a:r>
            <a:r>
              <a:rPr lang="en-US" sz="2100" dirty="0">
                <a:solidFill>
                  <a:srgbClr val="440099"/>
                </a:solidFill>
                <a:latin typeface="Söhne 2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UK Emissions Interactive Map</a:t>
            </a:r>
            <a:r>
              <a:rPr lang="en-US" sz="2100" dirty="0">
                <a:latin typeface="Söhne 2"/>
                <a:ea typeface="+mn-lt"/>
                <a:cs typeface="+mn-lt"/>
              </a:rPr>
              <a:t>, to see where the highest levels of methane are. Methane is a gas that affects climate change.</a:t>
            </a:r>
            <a:endParaRPr lang="en-US" sz="2100">
              <a:latin typeface="Söhne 2"/>
            </a:endParaRPr>
          </a:p>
          <a:p>
            <a:pPr>
              <a:lnSpc>
                <a:spcPts val="2751"/>
              </a:lnSpc>
            </a:pPr>
            <a:endParaRPr lang="en-US" sz="2100" dirty="0">
              <a:solidFill>
                <a:srgbClr val="000000"/>
              </a:solidFill>
              <a:latin typeface="Söhne 2"/>
            </a:endParaRPr>
          </a:p>
          <a:p>
            <a:pPr>
              <a:lnSpc>
                <a:spcPts val="2751"/>
              </a:lnSpc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We'll need to use the filter on the left-hand side of the website:</a:t>
            </a:r>
            <a:endParaRPr lang="en-US" sz="2100">
              <a:latin typeface="Söhne 2"/>
              <a:cs typeface="Calibri"/>
            </a:endParaRPr>
          </a:p>
          <a:p>
            <a:pPr marL="342900" indent="-342900">
              <a:lnSpc>
                <a:spcPts val="2751"/>
              </a:lnSpc>
              <a:buClr>
                <a:srgbClr val="F33EB4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We are going to select </a:t>
            </a:r>
            <a:r>
              <a:rPr lang="en-US" sz="2100" b="1" dirty="0">
                <a:solidFill>
                  <a:srgbClr val="000000"/>
                </a:solidFill>
                <a:latin typeface="Söhne 2"/>
              </a:rPr>
              <a:t>methane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 as a pollutant to view.</a:t>
            </a:r>
          </a:p>
          <a:p>
            <a:pPr marL="342900" indent="-342900">
              <a:lnSpc>
                <a:spcPts val="2751"/>
              </a:lnSpc>
              <a:buClr>
                <a:srgbClr val="F33EB4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Then we are going to select </a:t>
            </a:r>
            <a:r>
              <a:rPr lang="en-US" sz="2100" b="1" dirty="0" err="1">
                <a:solidFill>
                  <a:srgbClr val="000000"/>
                </a:solidFill>
                <a:latin typeface="Söhne 2"/>
              </a:rPr>
              <a:t>agricuture</a:t>
            </a:r>
            <a:r>
              <a:rPr lang="en-US" sz="2100" b="1" dirty="0">
                <a:solidFill>
                  <a:srgbClr val="000000"/>
                </a:solidFill>
                <a:latin typeface="Söhne 2"/>
              </a:rPr>
              <a:t> and farming 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as a sector.</a:t>
            </a:r>
          </a:p>
          <a:p>
            <a:pPr marL="342900" indent="-342900" algn="l">
              <a:lnSpc>
                <a:spcPts val="2751"/>
              </a:lnSpc>
              <a:buClr>
                <a:srgbClr val="F33EB4"/>
              </a:buCl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Söhne 2"/>
              </a:rPr>
              <a:t>Now label some areas with high levels of methane on your map and use your </a:t>
            </a:r>
            <a:r>
              <a:rPr lang="en-US" sz="2100" dirty="0" err="1">
                <a:solidFill>
                  <a:srgbClr val="000000"/>
                </a:solidFill>
                <a:latin typeface="Söhne 2"/>
              </a:rPr>
              <a:t>coloured</a:t>
            </a:r>
            <a:r>
              <a:rPr lang="en-US" sz="2100" dirty="0">
                <a:solidFill>
                  <a:srgbClr val="000000"/>
                </a:solidFill>
                <a:latin typeface="Söhne 2"/>
              </a:rPr>
              <a:t> pencils to show areas with higher and lower levels.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700000">
            <a:off x="-826693" y="2757754"/>
            <a:ext cx="4858130" cy="4824718"/>
          </a:xfrm>
          <a:custGeom>
            <a:avLst/>
            <a:gdLst/>
            <a:ahLst/>
            <a:cxnLst/>
            <a:rect l="l" t="t" r="r" b="b"/>
            <a:pathLst>
              <a:path w="4858130" h="4824718">
                <a:moveTo>
                  <a:pt x="0" y="0"/>
                </a:moveTo>
                <a:lnTo>
                  <a:pt x="4858130" y="0"/>
                </a:lnTo>
                <a:lnTo>
                  <a:pt x="4858130" y="4824717"/>
                </a:lnTo>
                <a:lnTo>
                  <a:pt x="0" y="482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043" t="-14971" b="-218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21622" y="692391"/>
            <a:ext cx="8347376" cy="1276704"/>
            <a:chOff x="0" y="0"/>
            <a:chExt cx="11129835" cy="1702272"/>
          </a:xfrm>
        </p:grpSpPr>
        <p:sp>
          <p:nvSpPr>
            <p:cNvPr id="4" name="Freeform 4"/>
            <p:cNvSpPr/>
            <p:nvPr/>
          </p:nvSpPr>
          <p:spPr>
            <a:xfrm>
              <a:off x="0" y="18029"/>
              <a:ext cx="7345281" cy="1684242"/>
            </a:xfrm>
            <a:custGeom>
              <a:avLst/>
              <a:gdLst/>
              <a:ahLst/>
              <a:cxnLst/>
              <a:rect l="l" t="t" r="r" b="b"/>
              <a:pathLst>
                <a:path w="7345281" h="1684242">
                  <a:moveTo>
                    <a:pt x="0" y="0"/>
                  </a:moveTo>
                  <a:lnTo>
                    <a:pt x="7345281" y="0"/>
                  </a:lnTo>
                  <a:lnTo>
                    <a:pt x="7345281" y="1684243"/>
                  </a:lnTo>
                  <a:lnTo>
                    <a:pt x="0" y="1684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961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327251" y="0"/>
              <a:ext cx="3802584" cy="1684242"/>
            </a:xfrm>
            <a:custGeom>
              <a:avLst/>
              <a:gdLst/>
              <a:ahLst/>
              <a:cxnLst/>
              <a:rect l="l" t="t" r="r" b="b"/>
              <a:pathLst>
                <a:path w="3802584" h="1684242">
                  <a:moveTo>
                    <a:pt x="0" y="0"/>
                  </a:moveTo>
                  <a:lnTo>
                    <a:pt x="3802584" y="0"/>
                  </a:lnTo>
                  <a:lnTo>
                    <a:pt x="3802584" y="1684242"/>
                  </a:lnTo>
                  <a:lnTo>
                    <a:pt x="0" y="1684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173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37198" y="977180"/>
            <a:ext cx="7147420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What have we learnt today?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773020" y="2360139"/>
            <a:ext cx="6567881" cy="3446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359"/>
              </a:lnSpc>
              <a:buClr>
                <a:srgbClr val="440099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Can you explain to your partner what air pollution is?</a:t>
            </a:r>
          </a:p>
          <a:p>
            <a:pPr marL="457200" indent="-457200" algn="l">
              <a:lnSpc>
                <a:spcPts val="3359"/>
              </a:lnSpc>
              <a:buClr>
                <a:srgbClr val="440099"/>
              </a:buClr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marL="457200" indent="-457200" algn="l">
              <a:lnSpc>
                <a:spcPts val="3359"/>
              </a:lnSpc>
              <a:buClr>
                <a:srgbClr val="440099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Can you remember two things that release harmful substances into the air?</a:t>
            </a:r>
          </a:p>
          <a:p>
            <a:pPr marL="457200" indent="-457200" algn="l">
              <a:lnSpc>
                <a:spcPts val="3359"/>
              </a:lnSpc>
              <a:buClr>
                <a:srgbClr val="440099"/>
              </a:buClr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latin typeface="Söhne 2"/>
            </a:endParaRPr>
          </a:p>
          <a:p>
            <a:pPr marL="457200" indent="-457200" algn="l">
              <a:lnSpc>
                <a:spcPts val="3359"/>
              </a:lnSpc>
              <a:buClr>
                <a:srgbClr val="440099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Söhne 2"/>
              </a:rPr>
              <a:t>Can you explain why urban areas have higher levels of many emissions than rural areas?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7477" y="848048"/>
            <a:ext cx="4686523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The air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we breathe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7477" y="2023930"/>
            <a:ext cx="4686523" cy="390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4"/>
              </a:lnSpc>
            </a:pPr>
            <a:r>
              <a:rPr lang="en-US" sz="2400">
                <a:solidFill>
                  <a:srgbClr val="FFFFFF"/>
                </a:solidFill>
                <a:latin typeface="Söhne 2"/>
              </a:rPr>
              <a:t>When we breathe in polluted air, it can impact our health, especially people with breathing problems or lung conditions, like asthma.</a:t>
            </a:r>
          </a:p>
          <a:p>
            <a:pPr algn="l">
              <a:lnSpc>
                <a:spcPts val="3144"/>
              </a:lnSpc>
            </a:pPr>
            <a:endParaRPr lang="en-US" sz="240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3144"/>
              </a:lnSpc>
            </a:pPr>
            <a:r>
              <a:rPr lang="en-US" sz="2400">
                <a:solidFill>
                  <a:srgbClr val="FFFFFF"/>
                </a:solidFill>
                <a:latin typeface="Söhne 2"/>
              </a:rPr>
              <a:t>When possible, we should try to avoid breathing in polluted air. You might see people wearing masks in busy cities, to protect themselves from the traffic fumes.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925965" y="0"/>
            <a:ext cx="6266035" cy="6858000"/>
            <a:chOff x="0" y="0"/>
            <a:chExt cx="1456159" cy="1593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6159" cy="1593725"/>
            </a:xfrm>
            <a:custGeom>
              <a:avLst/>
              <a:gdLst/>
              <a:ahLst/>
              <a:cxnLst/>
              <a:rect l="l" t="t" r="r" b="b"/>
              <a:pathLst>
                <a:path w="1456159" h="1593725">
                  <a:moveTo>
                    <a:pt x="0" y="0"/>
                  </a:moveTo>
                  <a:lnTo>
                    <a:pt x="1456159" y="0"/>
                  </a:lnTo>
                  <a:lnTo>
                    <a:pt x="145615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2798" t="-6525" r="-320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7B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9600" y="533400"/>
            <a:ext cx="42672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Calling for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cleaner air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9600" y="2133600"/>
            <a:ext cx="5026572" cy="427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Today, we've learnt about air pollution and how it impacts our health and the environment.</a:t>
            </a:r>
          </a:p>
          <a:p>
            <a:pPr algn="l">
              <a:lnSpc>
                <a:spcPts val="3080"/>
              </a:lnSpc>
            </a:pPr>
            <a:endParaRPr lang="en-US" sz="2200" dirty="0">
              <a:solidFill>
                <a:srgbClr val="000000"/>
              </a:solidFill>
              <a:latin typeface="Söhne 2"/>
            </a:endParaRP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000000"/>
                </a:solidFill>
                <a:latin typeface="Söhne 2"/>
              </a:rPr>
              <a:t>In the UK alone, thousands of people are campaigning to demand change. Asthma + Lung UK and other charities are calling on the government to set clean air targets to tackle air pollution. By raising their voices, they hope we can work towards a better, cleaner future.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5925965" y="0"/>
            <a:ext cx="6266035" cy="6858000"/>
            <a:chOff x="0" y="0"/>
            <a:chExt cx="1456159" cy="15937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56159" cy="1593725"/>
            </a:xfrm>
            <a:custGeom>
              <a:avLst/>
              <a:gdLst/>
              <a:ahLst/>
              <a:cxnLst/>
              <a:rect l="l" t="t" r="r" b="b"/>
              <a:pathLst>
                <a:path w="1456159" h="1593725">
                  <a:moveTo>
                    <a:pt x="0" y="0"/>
                  </a:moveTo>
                  <a:lnTo>
                    <a:pt x="1456159" y="0"/>
                  </a:lnTo>
                  <a:lnTo>
                    <a:pt x="145615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48653" r="-155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C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37404" y="2200858"/>
            <a:ext cx="2191153" cy="572189"/>
          </a:xfrm>
          <a:custGeom>
            <a:avLst/>
            <a:gdLst/>
            <a:ahLst/>
            <a:cxnLst/>
            <a:rect l="l" t="t" r="r" b="b"/>
            <a:pathLst>
              <a:path w="2191153" h="572189">
                <a:moveTo>
                  <a:pt x="0" y="0"/>
                </a:moveTo>
                <a:lnTo>
                  <a:pt x="2191154" y="0"/>
                </a:lnTo>
                <a:lnTo>
                  <a:pt x="2191154" y="572189"/>
                </a:lnTo>
                <a:lnTo>
                  <a:pt x="0" y="572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160" b="-1778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9651149" y="1280352"/>
            <a:ext cx="2540851" cy="2413201"/>
          </a:xfrm>
          <a:custGeom>
            <a:avLst/>
            <a:gdLst/>
            <a:ahLst/>
            <a:cxnLst/>
            <a:rect l="l" t="t" r="r" b="b"/>
            <a:pathLst>
              <a:path w="2540851" h="2413201">
                <a:moveTo>
                  <a:pt x="0" y="0"/>
                </a:moveTo>
                <a:lnTo>
                  <a:pt x="2540851" y="0"/>
                </a:lnTo>
                <a:lnTo>
                  <a:pt x="2540851" y="2413201"/>
                </a:lnTo>
                <a:lnTo>
                  <a:pt x="0" y="24132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82" t="-18411" b="-215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43855" y="868773"/>
            <a:ext cx="8881145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In this lesson,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we'll be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43855" y="1886381"/>
            <a:ext cx="4440572" cy="3549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499"/>
              </a:lnSpc>
              <a:buClr>
                <a:srgbClr val="F43EB5"/>
              </a:buClr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learning about what air pollution is and what causes air pollution.</a:t>
            </a:r>
          </a:p>
          <a:p>
            <a:pPr marL="342900" indent="-342900" algn="l">
              <a:lnSpc>
                <a:spcPts val="3499"/>
              </a:lnSpc>
              <a:buClr>
                <a:srgbClr val="F43EB5"/>
              </a:buClr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finding out where air pollution is worst.</a:t>
            </a:r>
          </a:p>
          <a:p>
            <a:pPr marL="342900" indent="-342900" algn="l">
              <a:lnSpc>
                <a:spcPts val="3499"/>
              </a:lnSpc>
              <a:buClr>
                <a:srgbClr val="F43EB5"/>
              </a:buClr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using maps and legends (keys).</a:t>
            </a:r>
          </a:p>
          <a:p>
            <a:pPr marL="342900" indent="-342900" algn="l">
              <a:lnSpc>
                <a:spcPts val="3499"/>
              </a:lnSpc>
              <a:buClr>
                <a:srgbClr val="F43EB5"/>
              </a:buClr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000000"/>
                </a:solidFill>
                <a:latin typeface="Söhne 2"/>
              </a:rPr>
              <a:t>using special vocabulary.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11686" y="2252003"/>
            <a:ext cx="144259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Söhne Halbfett" panose="020B0303030202060203" pitchFamily="34" charset="77"/>
              </a:rPr>
              <a:t>Keywords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96000" y="2931739"/>
            <a:ext cx="5715000" cy="3337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air pollution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pollutants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air quality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emissions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oxygen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carbon dioxide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lead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methane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harmful substances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78267" y="3117477"/>
            <a:ext cx="2851845" cy="296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ozone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transport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manufacturing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fossil fuels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industrial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agriculture and farming</a:t>
            </a:r>
          </a:p>
          <a:p>
            <a:pPr algn="l">
              <a:lnSpc>
                <a:spcPts val="2940"/>
              </a:lnSpc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urban</a:t>
            </a:r>
          </a:p>
          <a:p>
            <a:pPr algn="l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rural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build="p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4400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104060" y="231281"/>
            <a:ext cx="1856722" cy="1754602"/>
          </a:xfrm>
          <a:custGeom>
            <a:avLst/>
            <a:gdLst/>
            <a:ahLst/>
            <a:cxnLst/>
            <a:rect l="l" t="t" r="r" b="b"/>
            <a:pathLst>
              <a:path w="1856722" h="1754602">
                <a:moveTo>
                  <a:pt x="0" y="0"/>
                </a:moveTo>
                <a:lnTo>
                  <a:pt x="1856722" y="0"/>
                </a:lnTo>
                <a:lnTo>
                  <a:pt x="1856722" y="1754602"/>
                </a:lnTo>
                <a:lnTo>
                  <a:pt x="0" y="17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4800" y="5889662"/>
            <a:ext cx="7848600" cy="656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Söhne 2"/>
              </a:rPr>
              <a:t>Breath is an inhalation, an exhalation. </a:t>
            </a:r>
            <a:r>
              <a:rPr lang="en-US" sz="1899" dirty="0">
                <a:solidFill>
                  <a:srgbClr val="FF3EB5"/>
                </a:solidFill>
                <a:latin typeface="Söhne 2"/>
              </a:rPr>
              <a:t>Breath is life</a:t>
            </a:r>
            <a:r>
              <a:rPr lang="en-US" sz="1899" dirty="0">
                <a:solidFill>
                  <a:srgbClr val="FFFFFF"/>
                </a:solidFill>
                <a:latin typeface="Söhne 2"/>
              </a:rPr>
              <a:t>. 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Söhne 2"/>
              </a:rPr>
              <a:t>We’re the UK’s lung health charity, fighting for your right to breathe.</a:t>
            </a:r>
          </a:p>
        </p:txBody>
      </p:sp>
      <p:sp>
        <p:nvSpPr>
          <p:cNvPr id="7" name="Freeform 7"/>
          <p:cNvSpPr/>
          <p:nvPr/>
        </p:nvSpPr>
        <p:spPr>
          <a:xfrm>
            <a:off x="304800" y="2274933"/>
            <a:ext cx="8445657" cy="1602119"/>
          </a:xfrm>
          <a:custGeom>
            <a:avLst/>
            <a:gdLst/>
            <a:ahLst/>
            <a:cxnLst/>
            <a:rect l="l" t="t" r="r" b="b"/>
            <a:pathLst>
              <a:path w="8445657" h="1602119">
                <a:moveTo>
                  <a:pt x="0" y="0"/>
                </a:moveTo>
                <a:lnTo>
                  <a:pt x="8445657" y="0"/>
                </a:lnTo>
                <a:lnTo>
                  <a:pt x="8445657" y="1602119"/>
                </a:lnTo>
                <a:lnTo>
                  <a:pt x="0" y="16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99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04800" y="4028519"/>
            <a:ext cx="10820400" cy="1602119"/>
          </a:xfrm>
          <a:custGeom>
            <a:avLst/>
            <a:gdLst/>
            <a:ahLst/>
            <a:cxnLst/>
            <a:rect l="l" t="t" r="r" b="b"/>
            <a:pathLst>
              <a:path w="10820400" h="1602119">
                <a:moveTo>
                  <a:pt x="0" y="0"/>
                </a:moveTo>
                <a:lnTo>
                  <a:pt x="10820400" y="0"/>
                </a:lnTo>
                <a:lnTo>
                  <a:pt x="10820400" y="1602119"/>
                </a:lnTo>
                <a:lnTo>
                  <a:pt x="0" y="16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947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6956" y="476143"/>
            <a:ext cx="526382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What is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air pollution</a:t>
            </a:r>
            <a:r>
              <a:rPr lang="en-US" sz="4400" b="1" dirty="0">
                <a:solidFill>
                  <a:srgbClr val="FFFFFF"/>
                </a:solidFill>
                <a:latin typeface="Söhne Halbfett" panose="020B0303030202060203" pitchFamily="34" charset="77"/>
              </a:rPr>
              <a:t>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16956" y="2362200"/>
            <a:ext cx="5174244" cy="640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Have you heard the term </a:t>
            </a:r>
            <a:r>
              <a:rPr lang="en-US" sz="2000" dirty="0">
                <a:solidFill>
                  <a:srgbClr val="FF3EB5"/>
                </a:solidFill>
                <a:latin typeface="Söhne 2"/>
              </a:rPr>
              <a:t>air pollution</a:t>
            </a:r>
            <a:r>
              <a:rPr lang="en-US" sz="2000" dirty="0">
                <a:solidFill>
                  <a:srgbClr val="FFFFFF"/>
                </a:solidFill>
                <a:latin typeface="Söhne 2"/>
              </a:rPr>
              <a:t> before?</a:t>
            </a:r>
          </a:p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Do you know what it means?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6956" y="3380848"/>
            <a:ext cx="5018015" cy="291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Air pollution means air that contains substances that could be harmful to humans, animals and plants.</a:t>
            </a:r>
          </a:p>
          <a:p>
            <a:pPr algn="l">
              <a:lnSpc>
                <a:spcPts val="2620"/>
              </a:lnSpc>
            </a:pPr>
            <a:endParaRPr lang="en-US" sz="2000" dirty="0">
              <a:solidFill>
                <a:srgbClr val="FFFFFF"/>
              </a:solidFill>
              <a:latin typeface="Söhne 2"/>
            </a:endParaRPr>
          </a:p>
          <a:p>
            <a:pPr algn="l">
              <a:lnSpc>
                <a:spcPts val="2620"/>
              </a:lnSpc>
            </a:pPr>
            <a:r>
              <a:rPr lang="en-US" sz="2000" dirty="0">
                <a:solidFill>
                  <a:srgbClr val="FFFFFF"/>
                </a:solidFill>
                <a:latin typeface="Söhne 2"/>
              </a:rPr>
              <a:t>Harmful substances include gases, chemicals and particles. These can come from natural sources (such as volcanoes or wildfires) or they can come from human-made sources (such as cars and factories).</a:t>
            </a:r>
          </a:p>
        </p:txBody>
      </p:sp>
      <p:sp>
        <p:nvSpPr>
          <p:cNvPr id="5" name="Freeform 5"/>
          <p:cNvSpPr/>
          <p:nvPr/>
        </p:nvSpPr>
        <p:spPr>
          <a:xfrm>
            <a:off x="6301957" y="0"/>
            <a:ext cx="5890043" cy="6858000"/>
          </a:xfrm>
          <a:custGeom>
            <a:avLst/>
            <a:gdLst/>
            <a:ahLst/>
            <a:cxnLst/>
            <a:rect l="l" t="t" r="r" b="b"/>
            <a:pathLst>
              <a:path w="5890043" h="6858000">
                <a:moveTo>
                  <a:pt x="0" y="0"/>
                </a:moveTo>
                <a:lnTo>
                  <a:pt x="5890043" y="0"/>
                </a:lnTo>
                <a:lnTo>
                  <a:pt x="589004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90" t="-15687" r="-55033" b="-166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A06CCD3B-60DE-D8D9-05E0-7E5693C234BD}"/>
              </a:ext>
            </a:extLst>
          </p:cNvPr>
          <p:cNvSpPr/>
          <p:nvPr/>
        </p:nvSpPr>
        <p:spPr>
          <a:xfrm>
            <a:off x="8449111" y="745150"/>
            <a:ext cx="3476738" cy="2603703"/>
          </a:xfrm>
          <a:custGeom>
            <a:avLst/>
            <a:gdLst>
              <a:gd name="connsiteX0" fmla="*/ 6072599 w 6072598"/>
              <a:gd name="connsiteY0" fmla="*/ 2516806 h 4452462"/>
              <a:gd name="connsiteX1" fmla="*/ 5614700 w 6072598"/>
              <a:gd name="connsiteY1" fmla="*/ 3716258 h 4452462"/>
              <a:gd name="connsiteX2" fmla="*/ 5018944 w 6072598"/>
              <a:gd name="connsiteY2" fmla="*/ 4225591 h 4452462"/>
              <a:gd name="connsiteX3" fmla="*/ 3898487 w 6072598"/>
              <a:gd name="connsiteY3" fmla="*/ 4377420 h 4452462"/>
              <a:gd name="connsiteX4" fmla="*/ 3497483 w 6072598"/>
              <a:gd name="connsiteY4" fmla="*/ 4126150 h 4452462"/>
              <a:gd name="connsiteX5" fmla="*/ 2644742 w 6072598"/>
              <a:gd name="connsiteY5" fmla="*/ 3920855 h 4452462"/>
              <a:gd name="connsiteX6" fmla="*/ 1512536 w 6072598"/>
              <a:gd name="connsiteY6" fmla="*/ 4245784 h 4452462"/>
              <a:gd name="connsiteX7" fmla="*/ 574516 w 6072598"/>
              <a:gd name="connsiteY7" fmla="*/ 4381484 h 4452462"/>
              <a:gd name="connsiteX8" fmla="*/ 74261 w 6072598"/>
              <a:gd name="connsiteY8" fmla="*/ 3926697 h 4452462"/>
              <a:gd name="connsiteX9" fmla="*/ 123285 w 6072598"/>
              <a:gd name="connsiteY9" fmla="*/ 2899838 h 4452462"/>
              <a:gd name="connsiteX10" fmla="*/ 223486 w 6072598"/>
              <a:gd name="connsiteY10" fmla="*/ 1778936 h 4452462"/>
              <a:gd name="connsiteX11" fmla="*/ 428909 w 6072598"/>
              <a:gd name="connsiteY11" fmla="*/ 1081262 h 4452462"/>
              <a:gd name="connsiteX12" fmla="*/ 1374678 w 6072598"/>
              <a:gd name="connsiteY12" fmla="*/ 888094 h 4452462"/>
              <a:gd name="connsiteX13" fmla="*/ 2422174 w 6072598"/>
              <a:gd name="connsiteY13" fmla="*/ 861107 h 4452462"/>
              <a:gd name="connsiteX14" fmla="*/ 2798095 w 6072598"/>
              <a:gd name="connsiteY14" fmla="*/ 581834 h 4452462"/>
              <a:gd name="connsiteX15" fmla="*/ 3951127 w 6072598"/>
              <a:gd name="connsiteY15" fmla="*/ 9953 h 4452462"/>
              <a:gd name="connsiteX16" fmla="*/ 4593494 w 6072598"/>
              <a:gd name="connsiteY16" fmla="*/ 363521 h 4452462"/>
              <a:gd name="connsiteX17" fmla="*/ 4907374 w 6072598"/>
              <a:gd name="connsiteY17" fmla="*/ 1129585 h 4452462"/>
              <a:gd name="connsiteX18" fmla="*/ 5409849 w 6072598"/>
              <a:gd name="connsiteY18" fmla="*/ 1630854 h 4452462"/>
              <a:gd name="connsiteX19" fmla="*/ 5921660 w 6072598"/>
              <a:gd name="connsiteY19" fmla="*/ 2000932 h 4452462"/>
              <a:gd name="connsiteX20" fmla="*/ 6072599 w 6072598"/>
              <a:gd name="connsiteY20" fmla="*/ 2516806 h 4452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72598" h="4452462">
                <a:moveTo>
                  <a:pt x="6072599" y="2516806"/>
                </a:moveTo>
                <a:cubicBezTo>
                  <a:pt x="6049422" y="2986770"/>
                  <a:pt x="5884893" y="3371516"/>
                  <a:pt x="5614700" y="3716258"/>
                </a:cubicBezTo>
                <a:cubicBezTo>
                  <a:pt x="5449791" y="3926633"/>
                  <a:pt x="5254401" y="4106275"/>
                  <a:pt x="5018944" y="4225591"/>
                </a:cubicBezTo>
                <a:cubicBezTo>
                  <a:pt x="4666773" y="4404026"/>
                  <a:pt x="4296377" y="4545123"/>
                  <a:pt x="3898487" y="4377420"/>
                </a:cubicBezTo>
                <a:cubicBezTo>
                  <a:pt x="3754976" y="4316904"/>
                  <a:pt x="3626071" y="4217654"/>
                  <a:pt x="3497483" y="4126150"/>
                </a:cubicBezTo>
                <a:cubicBezTo>
                  <a:pt x="3239293" y="3942508"/>
                  <a:pt x="2952717" y="3897360"/>
                  <a:pt x="2644742" y="3920855"/>
                </a:cubicBezTo>
                <a:cubicBezTo>
                  <a:pt x="2244121" y="3951462"/>
                  <a:pt x="1885092" y="4119991"/>
                  <a:pt x="1512536" y="4245784"/>
                </a:cubicBezTo>
                <a:cubicBezTo>
                  <a:pt x="1209070" y="4348210"/>
                  <a:pt x="898428" y="4415393"/>
                  <a:pt x="574516" y="4381484"/>
                </a:cubicBezTo>
                <a:cubicBezTo>
                  <a:pt x="397922" y="4363005"/>
                  <a:pt x="149255" y="4105894"/>
                  <a:pt x="74261" y="3926697"/>
                </a:cubicBezTo>
                <a:cubicBezTo>
                  <a:pt x="-74455" y="3571160"/>
                  <a:pt x="31017" y="3237595"/>
                  <a:pt x="123285" y="2899838"/>
                </a:cubicBezTo>
                <a:cubicBezTo>
                  <a:pt x="223806" y="2531856"/>
                  <a:pt x="285399" y="2163048"/>
                  <a:pt x="223486" y="1778936"/>
                </a:cubicBezTo>
                <a:cubicBezTo>
                  <a:pt x="181514" y="1518586"/>
                  <a:pt x="216947" y="1265539"/>
                  <a:pt x="428909" y="1081262"/>
                </a:cubicBezTo>
                <a:cubicBezTo>
                  <a:pt x="704499" y="841740"/>
                  <a:pt x="1031589" y="800528"/>
                  <a:pt x="1374678" y="888094"/>
                </a:cubicBezTo>
                <a:cubicBezTo>
                  <a:pt x="1728184" y="978265"/>
                  <a:pt x="2072798" y="994711"/>
                  <a:pt x="2422174" y="861107"/>
                </a:cubicBezTo>
                <a:cubicBezTo>
                  <a:pt x="2578702" y="801227"/>
                  <a:pt x="2686080" y="689975"/>
                  <a:pt x="2798095" y="581834"/>
                </a:cubicBezTo>
                <a:cubicBezTo>
                  <a:pt x="3122961" y="268144"/>
                  <a:pt x="3522756" y="106283"/>
                  <a:pt x="3951127" y="9953"/>
                </a:cubicBezTo>
                <a:cubicBezTo>
                  <a:pt x="4169949" y="-39260"/>
                  <a:pt x="4470049" y="96440"/>
                  <a:pt x="4593494" y="363521"/>
                </a:cubicBezTo>
                <a:cubicBezTo>
                  <a:pt x="4709509" y="614600"/>
                  <a:pt x="4764245" y="887841"/>
                  <a:pt x="4907374" y="1129585"/>
                </a:cubicBezTo>
                <a:cubicBezTo>
                  <a:pt x="5034628" y="1344533"/>
                  <a:pt x="5214461" y="1489567"/>
                  <a:pt x="5409849" y="1630854"/>
                </a:cubicBezTo>
                <a:cubicBezTo>
                  <a:pt x="5580029" y="1753917"/>
                  <a:pt x="5791802" y="1814115"/>
                  <a:pt x="5921660" y="2000932"/>
                </a:cubicBezTo>
                <a:cubicBezTo>
                  <a:pt x="6038437" y="2169017"/>
                  <a:pt x="6044787" y="2357231"/>
                  <a:pt x="6072599" y="2516806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381000" y="349780"/>
            <a:ext cx="6626119" cy="672040"/>
            <a:chOff x="0" y="0"/>
            <a:chExt cx="8834825" cy="896054"/>
          </a:xfrm>
        </p:grpSpPr>
        <p:sp>
          <p:nvSpPr>
            <p:cNvPr id="3" name="Freeform 3"/>
            <p:cNvSpPr/>
            <p:nvPr/>
          </p:nvSpPr>
          <p:spPr>
            <a:xfrm>
              <a:off x="0" y="9490"/>
              <a:ext cx="5830659" cy="886563"/>
            </a:xfrm>
            <a:custGeom>
              <a:avLst/>
              <a:gdLst/>
              <a:ahLst/>
              <a:cxnLst/>
              <a:rect l="l" t="t" r="r" b="b"/>
              <a:pathLst>
                <a:path w="5830659" h="886563">
                  <a:moveTo>
                    <a:pt x="0" y="0"/>
                  </a:moveTo>
                  <a:lnTo>
                    <a:pt x="5830659" y="0"/>
                  </a:lnTo>
                  <a:lnTo>
                    <a:pt x="5830659" y="886564"/>
                  </a:lnTo>
                  <a:lnTo>
                    <a:pt x="0" y="886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5400" r="-9614" b="-25400"/>
              </a:stretch>
            </a:blip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5816347" y="0"/>
              <a:ext cx="3018478" cy="886563"/>
            </a:xfrm>
            <a:custGeom>
              <a:avLst/>
              <a:gdLst/>
              <a:ahLst/>
              <a:cxnLst/>
              <a:rect l="l" t="t" r="r" b="b"/>
              <a:pathLst>
                <a:path w="3018478" h="886563">
                  <a:moveTo>
                    <a:pt x="0" y="0"/>
                  </a:moveTo>
                  <a:lnTo>
                    <a:pt x="3018478" y="0"/>
                  </a:lnTo>
                  <a:lnTo>
                    <a:pt x="3018478" y="886563"/>
                  </a:lnTo>
                  <a:lnTo>
                    <a:pt x="0" y="88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737" t="-25400" b="-25400"/>
              </a:stretch>
            </a:blipFill>
          </p:spPr>
          <p:txBody>
            <a:bodyPr/>
            <a:lstStyle/>
            <a:p>
              <a:endParaRPr lang="en-US" b="1">
                <a:latin typeface="Söhne Halbfett" panose="020B0303030202060203" pitchFamily="34" charset="77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534542" y="1722382"/>
            <a:ext cx="2659460" cy="1658536"/>
          </a:xfrm>
          <a:custGeom>
            <a:avLst/>
            <a:gdLst/>
            <a:ahLst/>
            <a:cxnLst/>
            <a:rect l="l" t="t" r="r" b="b"/>
            <a:pathLst>
              <a:path w="2659460" h="1658536">
                <a:moveTo>
                  <a:pt x="0" y="0"/>
                </a:moveTo>
                <a:lnTo>
                  <a:pt x="2659460" y="0"/>
                </a:lnTo>
                <a:lnTo>
                  <a:pt x="2659460" y="1658536"/>
                </a:lnTo>
                <a:lnTo>
                  <a:pt x="0" y="1658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16066" y="4081479"/>
            <a:ext cx="3999620" cy="2908815"/>
          </a:xfrm>
          <a:custGeom>
            <a:avLst/>
            <a:gdLst/>
            <a:ahLst/>
            <a:cxnLst/>
            <a:rect l="l" t="t" r="r" b="b"/>
            <a:pathLst>
              <a:path w="3999620" h="2908815">
                <a:moveTo>
                  <a:pt x="0" y="0"/>
                </a:moveTo>
                <a:lnTo>
                  <a:pt x="3999620" y="0"/>
                </a:lnTo>
                <a:lnTo>
                  <a:pt x="3999620" y="2908815"/>
                </a:lnTo>
                <a:lnTo>
                  <a:pt x="0" y="29088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501380">
            <a:off x="-366082" y="2681250"/>
            <a:ext cx="3801249" cy="2294572"/>
          </a:xfrm>
          <a:custGeom>
            <a:avLst/>
            <a:gdLst/>
            <a:ahLst/>
            <a:cxnLst/>
            <a:rect l="l" t="t" r="r" b="b"/>
            <a:pathLst>
              <a:path w="3801249" h="2294572">
                <a:moveTo>
                  <a:pt x="0" y="0"/>
                </a:moveTo>
                <a:lnTo>
                  <a:pt x="3801249" y="0"/>
                </a:lnTo>
                <a:lnTo>
                  <a:pt x="3801249" y="2294572"/>
                </a:lnTo>
                <a:lnTo>
                  <a:pt x="0" y="22945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16665" y="339013"/>
            <a:ext cx="6135740" cy="604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3"/>
              </a:lnSpc>
            </a:pPr>
            <a:r>
              <a:rPr lang="en-US" sz="358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Different types of air pollution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9600" y="1165947"/>
            <a:ext cx="3999619" cy="32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Let's play a matching game!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6254" y="3790436"/>
            <a:ext cx="153866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Söhne 2"/>
              </a:rPr>
              <a:t>Carbon dioxide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54726" y="5229181"/>
            <a:ext cx="158732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Söhne 2"/>
              </a:rPr>
              <a:t>Sulphur dioxide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55151" y="1694291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A natural greenhouse gas, one part carbon and two parts oxygen.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2C58B0AD-7B75-AF5C-677C-90A7105FCB68}"/>
              </a:ext>
            </a:extLst>
          </p:cNvPr>
          <p:cNvSpPr txBox="1"/>
          <p:nvPr/>
        </p:nvSpPr>
        <p:spPr>
          <a:xfrm>
            <a:off x="2042104" y="2397501"/>
            <a:ext cx="1758338" cy="291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Nitrogen dioxide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8A2961D2-B8E8-CC43-5800-C7516BB12F3C}"/>
              </a:ext>
            </a:extLst>
          </p:cNvPr>
          <p:cNvSpPr/>
          <p:nvPr/>
        </p:nvSpPr>
        <p:spPr>
          <a:xfrm>
            <a:off x="8289242" y="4170406"/>
            <a:ext cx="3674157" cy="2414560"/>
          </a:xfrm>
          <a:custGeom>
            <a:avLst/>
            <a:gdLst>
              <a:gd name="connsiteX0" fmla="*/ 3393 w 5354363"/>
              <a:gd name="connsiteY0" fmla="*/ 2649279 h 3836021"/>
              <a:gd name="connsiteX1" fmla="*/ 403697 w 5354363"/>
              <a:gd name="connsiteY1" fmla="*/ 1238182 h 3836021"/>
              <a:gd name="connsiteX2" fmla="*/ 1172174 w 5354363"/>
              <a:gd name="connsiteY2" fmla="*/ 529522 h 3836021"/>
              <a:gd name="connsiteX3" fmla="*/ 1956210 w 5354363"/>
              <a:gd name="connsiteY3" fmla="*/ 183447 h 3836021"/>
              <a:gd name="connsiteX4" fmla="*/ 2729831 w 5354363"/>
              <a:gd name="connsiteY4" fmla="*/ 30983 h 3836021"/>
              <a:gd name="connsiteX5" fmla="*/ 3780310 w 5354363"/>
              <a:gd name="connsiteY5" fmla="*/ 64130 h 3836021"/>
              <a:gd name="connsiteX6" fmla="*/ 4449348 w 5354363"/>
              <a:gd name="connsiteY6" fmla="*/ 373375 h 3836021"/>
              <a:gd name="connsiteX7" fmla="*/ 5005925 w 5354363"/>
              <a:gd name="connsiteY7" fmla="*/ 937001 h 3836021"/>
              <a:gd name="connsiteX8" fmla="*/ 5330472 w 5354363"/>
              <a:gd name="connsiteY8" fmla="*/ 1785996 h 3836021"/>
              <a:gd name="connsiteX9" fmla="*/ 5265955 w 5354363"/>
              <a:gd name="connsiteY9" fmla="*/ 2642040 h 3836021"/>
              <a:gd name="connsiteX10" fmla="*/ 4784118 w 5354363"/>
              <a:gd name="connsiteY10" fmla="*/ 3488876 h 3836021"/>
              <a:gd name="connsiteX11" fmla="*/ 3803043 w 5354363"/>
              <a:gd name="connsiteY11" fmla="*/ 3732145 h 3836021"/>
              <a:gd name="connsiteX12" fmla="*/ 3105687 w 5354363"/>
              <a:gd name="connsiteY12" fmla="*/ 3429250 h 3836021"/>
              <a:gd name="connsiteX13" fmla="*/ 2451637 w 5354363"/>
              <a:gd name="connsiteY13" fmla="*/ 3189601 h 3836021"/>
              <a:gd name="connsiteX14" fmla="*/ 1837082 w 5354363"/>
              <a:gd name="connsiteY14" fmla="*/ 3444235 h 3836021"/>
              <a:gd name="connsiteX15" fmla="*/ 1369533 w 5354363"/>
              <a:gd name="connsiteY15" fmla="*/ 3783198 h 3836021"/>
              <a:gd name="connsiteX16" fmla="*/ 788126 w 5354363"/>
              <a:gd name="connsiteY16" fmla="*/ 3745352 h 3836021"/>
              <a:gd name="connsiteX17" fmla="*/ 173320 w 5354363"/>
              <a:gd name="connsiteY17" fmla="*/ 3225288 h 3836021"/>
              <a:gd name="connsiteX18" fmla="*/ 3393 w 5354363"/>
              <a:gd name="connsiteY18" fmla="*/ 2649279 h 383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54363" h="3836021">
                <a:moveTo>
                  <a:pt x="3393" y="2649279"/>
                </a:moveTo>
                <a:cubicBezTo>
                  <a:pt x="10633" y="2080446"/>
                  <a:pt x="131155" y="1633596"/>
                  <a:pt x="403697" y="1238182"/>
                </a:cubicBezTo>
                <a:cubicBezTo>
                  <a:pt x="604993" y="946209"/>
                  <a:pt x="870422" y="719006"/>
                  <a:pt x="1172174" y="529522"/>
                </a:cubicBezTo>
                <a:cubicBezTo>
                  <a:pt x="1418237" y="374963"/>
                  <a:pt x="1683287" y="268029"/>
                  <a:pt x="1956210" y="183447"/>
                </a:cubicBezTo>
                <a:cubicBezTo>
                  <a:pt x="2207035" y="105723"/>
                  <a:pt x="2467956" y="66797"/>
                  <a:pt x="2729831" y="30983"/>
                </a:cubicBezTo>
                <a:cubicBezTo>
                  <a:pt x="3084349" y="-17467"/>
                  <a:pt x="3435186" y="-11054"/>
                  <a:pt x="3780310" y="64130"/>
                </a:cubicBezTo>
                <a:cubicBezTo>
                  <a:pt x="4021228" y="116645"/>
                  <a:pt x="4248114" y="227135"/>
                  <a:pt x="4449348" y="373375"/>
                </a:cubicBezTo>
                <a:cubicBezTo>
                  <a:pt x="4664547" y="529776"/>
                  <a:pt x="4854539" y="713545"/>
                  <a:pt x="5005925" y="937001"/>
                </a:cubicBezTo>
                <a:cubicBezTo>
                  <a:pt x="5181247" y="1195764"/>
                  <a:pt x="5275927" y="1482339"/>
                  <a:pt x="5330472" y="1785996"/>
                </a:cubicBezTo>
                <a:cubicBezTo>
                  <a:pt x="5382798" y="2077144"/>
                  <a:pt x="5343743" y="2357623"/>
                  <a:pt x="5265955" y="2642040"/>
                </a:cubicBezTo>
                <a:cubicBezTo>
                  <a:pt x="5176423" y="2969383"/>
                  <a:pt x="5036658" y="3261038"/>
                  <a:pt x="4784118" y="3488876"/>
                </a:cubicBezTo>
                <a:cubicBezTo>
                  <a:pt x="4502306" y="3743194"/>
                  <a:pt x="4171979" y="3818377"/>
                  <a:pt x="3803043" y="3732145"/>
                </a:cubicBezTo>
                <a:cubicBezTo>
                  <a:pt x="3551964" y="3673407"/>
                  <a:pt x="3327745" y="3555233"/>
                  <a:pt x="3105687" y="3429250"/>
                </a:cubicBezTo>
                <a:cubicBezTo>
                  <a:pt x="2901662" y="3313489"/>
                  <a:pt x="2695920" y="3206809"/>
                  <a:pt x="2451637" y="3189601"/>
                </a:cubicBezTo>
                <a:cubicBezTo>
                  <a:pt x="2198843" y="3171757"/>
                  <a:pt x="2015899" y="3297106"/>
                  <a:pt x="1837082" y="3444235"/>
                </a:cubicBezTo>
                <a:cubicBezTo>
                  <a:pt x="1688304" y="3566664"/>
                  <a:pt x="1552476" y="3698490"/>
                  <a:pt x="1369533" y="3783198"/>
                </a:cubicBezTo>
                <a:cubicBezTo>
                  <a:pt x="1157062" y="3881623"/>
                  <a:pt x="960593" y="3827014"/>
                  <a:pt x="788126" y="3745352"/>
                </a:cubicBezTo>
                <a:cubicBezTo>
                  <a:pt x="544922" y="3630227"/>
                  <a:pt x="329531" y="3458142"/>
                  <a:pt x="173320" y="3225288"/>
                </a:cubicBezTo>
                <a:cubicBezTo>
                  <a:pt x="37050" y="3022215"/>
                  <a:pt x="-14386" y="2801298"/>
                  <a:pt x="3393" y="2649279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9055151" y="4914856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A gas made up of one nitrogen atom and two oxygen atoms.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0354287-E6BC-F4E5-88B1-D95A58E04F81}"/>
              </a:ext>
            </a:extLst>
          </p:cNvPr>
          <p:cNvSpPr/>
          <p:nvPr/>
        </p:nvSpPr>
        <p:spPr>
          <a:xfrm>
            <a:off x="5949564" y="2224356"/>
            <a:ext cx="3578254" cy="2690500"/>
          </a:xfrm>
          <a:custGeom>
            <a:avLst/>
            <a:gdLst>
              <a:gd name="connsiteX0" fmla="*/ 3652100 w 5095204"/>
              <a:gd name="connsiteY0" fmla="*/ 3884115 h 3886953"/>
              <a:gd name="connsiteX1" fmla="*/ 2954745 w 5095204"/>
              <a:gd name="connsiteY1" fmla="*/ 3804486 h 3886953"/>
              <a:gd name="connsiteX2" fmla="*/ 2689886 w 5095204"/>
              <a:gd name="connsiteY2" fmla="*/ 3792675 h 3886953"/>
              <a:gd name="connsiteX3" fmla="*/ 1512659 w 5095204"/>
              <a:gd name="connsiteY3" fmla="*/ 3747018 h 3886953"/>
              <a:gd name="connsiteX4" fmla="*/ 733069 w 5095204"/>
              <a:gd name="connsiteY4" fmla="*/ 3504004 h 3886953"/>
              <a:gd name="connsiteX5" fmla="*/ 129314 w 5095204"/>
              <a:gd name="connsiteY5" fmla="*/ 2792169 h 3886953"/>
              <a:gd name="connsiteX6" fmla="*/ 36157 w 5095204"/>
              <a:gd name="connsiteY6" fmla="*/ 1721686 h 3886953"/>
              <a:gd name="connsiteX7" fmla="*/ 645313 w 5095204"/>
              <a:gd name="connsiteY7" fmla="*/ 581099 h 3886953"/>
              <a:gd name="connsiteX8" fmla="*/ 1190589 w 5095204"/>
              <a:gd name="connsiteY8" fmla="*/ 133487 h 3886953"/>
              <a:gd name="connsiteX9" fmla="*/ 1798917 w 5095204"/>
              <a:gd name="connsiteY9" fmla="*/ 391 h 3886953"/>
              <a:gd name="connsiteX10" fmla="*/ 2666964 w 5095204"/>
              <a:gd name="connsiteY10" fmla="*/ 261440 h 3886953"/>
              <a:gd name="connsiteX11" fmla="*/ 3412834 w 5095204"/>
              <a:gd name="connsiteY11" fmla="*/ 654441 h 3886953"/>
              <a:gd name="connsiteX12" fmla="*/ 4140099 w 5095204"/>
              <a:gd name="connsiteY12" fmla="*/ 1090940 h 3886953"/>
              <a:gd name="connsiteX13" fmla="*/ 4809264 w 5095204"/>
              <a:gd name="connsiteY13" fmla="*/ 1612466 h 3886953"/>
              <a:gd name="connsiteX14" fmla="*/ 5077676 w 5095204"/>
              <a:gd name="connsiteY14" fmla="*/ 2653294 h 3886953"/>
              <a:gd name="connsiteX15" fmla="*/ 4953978 w 5095204"/>
              <a:gd name="connsiteY15" fmla="*/ 3175518 h 3886953"/>
              <a:gd name="connsiteX16" fmla="*/ 4504399 w 5095204"/>
              <a:gd name="connsiteY16" fmla="*/ 3695202 h 3886953"/>
              <a:gd name="connsiteX17" fmla="*/ 3652100 w 5095204"/>
              <a:gd name="connsiteY17" fmla="*/ 3884115 h 388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95204" h="3886953">
                <a:moveTo>
                  <a:pt x="3652100" y="3884115"/>
                </a:moveTo>
                <a:cubicBezTo>
                  <a:pt x="3421978" y="3900307"/>
                  <a:pt x="3189059" y="3843665"/>
                  <a:pt x="2954745" y="3804486"/>
                </a:cubicBezTo>
                <a:cubicBezTo>
                  <a:pt x="2865845" y="3789627"/>
                  <a:pt x="2778089" y="3793627"/>
                  <a:pt x="2689886" y="3792675"/>
                </a:cubicBezTo>
                <a:cubicBezTo>
                  <a:pt x="2297076" y="3788547"/>
                  <a:pt x="1903947" y="3802517"/>
                  <a:pt x="1512659" y="3747018"/>
                </a:cubicBezTo>
                <a:cubicBezTo>
                  <a:pt x="1238595" y="3708156"/>
                  <a:pt x="967322" y="3651832"/>
                  <a:pt x="733069" y="3504004"/>
                </a:cubicBezTo>
                <a:cubicBezTo>
                  <a:pt x="461734" y="3332744"/>
                  <a:pt x="255678" y="3099255"/>
                  <a:pt x="129314" y="2792169"/>
                </a:cubicBezTo>
                <a:cubicBezTo>
                  <a:pt x="-15214" y="2441077"/>
                  <a:pt x="-26453" y="2091065"/>
                  <a:pt x="36157" y="1721686"/>
                </a:cubicBezTo>
                <a:cubicBezTo>
                  <a:pt x="112930" y="1268613"/>
                  <a:pt x="348007" y="910029"/>
                  <a:pt x="645313" y="581099"/>
                </a:cubicBezTo>
                <a:cubicBezTo>
                  <a:pt x="804507" y="405013"/>
                  <a:pt x="983959" y="251089"/>
                  <a:pt x="1190589" y="133487"/>
                </a:cubicBezTo>
                <a:cubicBezTo>
                  <a:pt x="1378357" y="26680"/>
                  <a:pt x="1582509" y="-3927"/>
                  <a:pt x="1798917" y="391"/>
                </a:cubicBezTo>
                <a:cubicBezTo>
                  <a:pt x="2115084" y="6678"/>
                  <a:pt x="2389086" y="132217"/>
                  <a:pt x="2666964" y="261440"/>
                </a:cubicBezTo>
                <a:cubicBezTo>
                  <a:pt x="2922424" y="380248"/>
                  <a:pt x="3169755" y="514233"/>
                  <a:pt x="3412834" y="654441"/>
                </a:cubicBezTo>
                <a:cubicBezTo>
                  <a:pt x="3657437" y="795538"/>
                  <a:pt x="3901276" y="938794"/>
                  <a:pt x="4140099" y="1090940"/>
                </a:cubicBezTo>
                <a:cubicBezTo>
                  <a:pt x="4381144" y="1244420"/>
                  <a:pt x="4614507" y="1402154"/>
                  <a:pt x="4809264" y="1612466"/>
                </a:cubicBezTo>
                <a:cubicBezTo>
                  <a:pt x="5085424" y="1910662"/>
                  <a:pt x="5126190" y="2273310"/>
                  <a:pt x="5077676" y="2653294"/>
                </a:cubicBezTo>
                <a:cubicBezTo>
                  <a:pt x="5055134" y="2830078"/>
                  <a:pt x="5028910" y="3007243"/>
                  <a:pt x="4953978" y="3175518"/>
                </a:cubicBezTo>
                <a:cubicBezTo>
                  <a:pt x="4855302" y="3397070"/>
                  <a:pt x="4714647" y="3579505"/>
                  <a:pt x="4504399" y="3695202"/>
                </a:cubicBezTo>
                <a:cubicBezTo>
                  <a:pt x="4244365" y="3838204"/>
                  <a:pt x="3960649" y="3898974"/>
                  <a:pt x="3652100" y="3884115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6609226" y="3235051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A gas made up of one part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sulphur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and two parts oxygen.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A00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7FF"/>
                                      </p:to>
                                    </p:animClr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EB5"/>
                                      </p:to>
                                    </p:animClr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21875 0.25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27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21875 0.25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127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2.5E-6 -0.464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1.04167E-6 -0.4645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24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711 0.19306 " pathEditMode="relative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711 0.19306 " pathEditMode="relative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/>
      <p:bldP spid="24" grpId="0" animBg="1"/>
      <p:bldP spid="16" grpId="0"/>
      <p:bldP spid="23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A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7">
            <a:extLst>
              <a:ext uri="{FF2B5EF4-FFF2-40B4-BE49-F238E27FC236}">
                <a16:creationId xmlns:a16="http://schemas.microsoft.com/office/drawing/2014/main" id="{C91589E5-66A1-2FDE-B232-72C550A1BA25}"/>
              </a:ext>
            </a:extLst>
          </p:cNvPr>
          <p:cNvSpPr/>
          <p:nvPr/>
        </p:nvSpPr>
        <p:spPr>
          <a:xfrm>
            <a:off x="8996344" y="3291379"/>
            <a:ext cx="3039350" cy="2322526"/>
          </a:xfrm>
          <a:custGeom>
            <a:avLst/>
            <a:gdLst>
              <a:gd name="connsiteX0" fmla="*/ 4399292 w 6129888"/>
              <a:gd name="connsiteY0" fmla="*/ 4680110 h 4684168"/>
              <a:gd name="connsiteX1" fmla="*/ 2697555 w 6129888"/>
              <a:gd name="connsiteY1" fmla="*/ 4547712 h 4684168"/>
              <a:gd name="connsiteX2" fmla="*/ 1642820 w 6129888"/>
              <a:gd name="connsiteY2" fmla="*/ 4501611 h 4684168"/>
              <a:gd name="connsiteX3" fmla="*/ 399871 w 6129888"/>
              <a:gd name="connsiteY3" fmla="*/ 3797078 h 4684168"/>
              <a:gd name="connsiteX4" fmla="*/ 8267 w 6129888"/>
              <a:gd name="connsiteY4" fmla="*/ 2341277 h 4684168"/>
              <a:gd name="connsiteX5" fmla="*/ 461720 w 6129888"/>
              <a:gd name="connsiteY5" fmla="*/ 1096042 h 4684168"/>
              <a:gd name="connsiteX6" fmla="*/ 1194828 w 6129888"/>
              <a:gd name="connsiteY6" fmla="*/ 323565 h 4684168"/>
              <a:gd name="connsiteX7" fmla="*/ 2846082 w 6129888"/>
              <a:gd name="connsiteY7" fmla="*/ 154528 h 4684168"/>
              <a:gd name="connsiteX8" fmla="*/ 4184090 w 6129888"/>
              <a:gd name="connsiteY8" fmla="*/ 842677 h 4684168"/>
              <a:gd name="connsiteX9" fmla="*/ 5377256 w 6129888"/>
              <a:gd name="connsiteY9" fmla="*/ 1577245 h 4684168"/>
              <a:gd name="connsiteX10" fmla="*/ 6062103 w 6129888"/>
              <a:gd name="connsiteY10" fmla="*/ 2366042 h 4684168"/>
              <a:gd name="connsiteX11" fmla="*/ 6121857 w 6129888"/>
              <a:gd name="connsiteY11" fmla="*/ 2745264 h 4684168"/>
              <a:gd name="connsiteX12" fmla="*/ 5778703 w 6129888"/>
              <a:gd name="connsiteY12" fmla="*/ 4164235 h 4684168"/>
              <a:gd name="connsiteX13" fmla="*/ 4717046 w 6129888"/>
              <a:gd name="connsiteY13" fmla="*/ 4678331 h 4684168"/>
              <a:gd name="connsiteX14" fmla="*/ 4399292 w 6129888"/>
              <a:gd name="connsiteY14" fmla="*/ 4680110 h 4684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129888" h="4684168">
                <a:moveTo>
                  <a:pt x="4399292" y="4680110"/>
                </a:moveTo>
                <a:cubicBezTo>
                  <a:pt x="3828871" y="4681570"/>
                  <a:pt x="3269817" y="4545489"/>
                  <a:pt x="2697555" y="4547712"/>
                </a:cubicBezTo>
                <a:cubicBezTo>
                  <a:pt x="2346718" y="4549045"/>
                  <a:pt x="1991372" y="4575716"/>
                  <a:pt x="1642820" y="4501611"/>
                </a:cubicBezTo>
                <a:cubicBezTo>
                  <a:pt x="1154950" y="4397852"/>
                  <a:pt x="713117" y="4209574"/>
                  <a:pt x="399871" y="3797078"/>
                </a:cubicBezTo>
                <a:cubicBezTo>
                  <a:pt x="72275" y="3365659"/>
                  <a:pt x="-32183" y="2880011"/>
                  <a:pt x="8267" y="2341277"/>
                </a:cubicBezTo>
                <a:cubicBezTo>
                  <a:pt x="43128" y="1876902"/>
                  <a:pt x="209435" y="1467454"/>
                  <a:pt x="461720" y="1096042"/>
                </a:cubicBezTo>
                <a:cubicBezTo>
                  <a:pt x="661047" y="802609"/>
                  <a:pt x="910412" y="542386"/>
                  <a:pt x="1194828" y="323565"/>
                </a:cubicBezTo>
                <a:cubicBezTo>
                  <a:pt x="1709876" y="-72675"/>
                  <a:pt x="2262454" y="-74834"/>
                  <a:pt x="2846082" y="154528"/>
                </a:cubicBezTo>
                <a:cubicBezTo>
                  <a:pt x="3316173" y="339313"/>
                  <a:pt x="3747147" y="595091"/>
                  <a:pt x="4184090" y="842677"/>
                </a:cubicBezTo>
                <a:cubicBezTo>
                  <a:pt x="4590872" y="1073246"/>
                  <a:pt x="4994351" y="1308069"/>
                  <a:pt x="5377256" y="1577245"/>
                </a:cubicBezTo>
                <a:cubicBezTo>
                  <a:pt x="5670816" y="1783557"/>
                  <a:pt x="5908370" y="2035398"/>
                  <a:pt x="6062103" y="2366042"/>
                </a:cubicBezTo>
                <a:cubicBezTo>
                  <a:pt x="6120079" y="2490756"/>
                  <a:pt x="6114237" y="2620868"/>
                  <a:pt x="6121857" y="2745264"/>
                </a:cubicBezTo>
                <a:cubicBezTo>
                  <a:pt x="6152845" y="3250978"/>
                  <a:pt x="6105410" y="3747485"/>
                  <a:pt x="5778703" y="4164235"/>
                </a:cubicBezTo>
                <a:cubicBezTo>
                  <a:pt x="5512257" y="4504151"/>
                  <a:pt x="5129733" y="4631087"/>
                  <a:pt x="4717046" y="4678331"/>
                </a:cubicBezTo>
                <a:cubicBezTo>
                  <a:pt x="4612462" y="4690333"/>
                  <a:pt x="4505274" y="4680110"/>
                  <a:pt x="4399292" y="4680110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9499411" y="4198967"/>
            <a:ext cx="214876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1"/>
              </a:rPr>
              <a:t>A gas made up of three oxygen atoms.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5A13320-BF4A-C645-07E0-C7F0C0489C2F}"/>
              </a:ext>
            </a:extLst>
          </p:cNvPr>
          <p:cNvSpPr/>
          <p:nvPr/>
        </p:nvSpPr>
        <p:spPr>
          <a:xfrm>
            <a:off x="8104259" y="404256"/>
            <a:ext cx="3543920" cy="2430123"/>
          </a:xfrm>
          <a:custGeom>
            <a:avLst/>
            <a:gdLst>
              <a:gd name="connsiteX0" fmla="*/ 2938806 w 6046141"/>
              <a:gd name="connsiteY0" fmla="*/ 4137944 h 4291487"/>
              <a:gd name="connsiteX1" fmla="*/ 1779170 w 6046141"/>
              <a:gd name="connsiteY1" fmla="*/ 4237385 h 4291487"/>
              <a:gd name="connsiteX2" fmla="*/ 652299 w 6046141"/>
              <a:gd name="connsiteY2" fmla="*/ 4020215 h 4291487"/>
              <a:gd name="connsiteX3" fmla="*/ 31966 w 6046141"/>
              <a:gd name="connsiteY3" fmla="*/ 3089559 h 4291487"/>
              <a:gd name="connsiteX4" fmla="*/ 203163 w 6046141"/>
              <a:gd name="connsiteY4" fmla="*/ 2017806 h 4291487"/>
              <a:gd name="connsiteX5" fmla="*/ 1023583 w 6046141"/>
              <a:gd name="connsiteY5" fmla="*/ 1217833 h 4291487"/>
              <a:gd name="connsiteX6" fmla="*/ 1474306 w 6046141"/>
              <a:gd name="connsiteY6" fmla="*/ 873663 h 4291487"/>
              <a:gd name="connsiteX7" fmla="*/ 1695984 w 6046141"/>
              <a:gd name="connsiteY7" fmla="*/ 504855 h 4291487"/>
              <a:gd name="connsiteX8" fmla="*/ 2882546 w 6046141"/>
              <a:gd name="connsiteY8" fmla="*/ 34002 h 4291487"/>
              <a:gd name="connsiteX9" fmla="*/ 3543898 w 6046141"/>
              <a:gd name="connsiteY9" fmla="*/ 452150 h 4291487"/>
              <a:gd name="connsiteX10" fmla="*/ 4241001 w 6046141"/>
              <a:gd name="connsiteY10" fmla="*/ 1058003 h 4291487"/>
              <a:gd name="connsiteX11" fmla="*/ 4814978 w 6046141"/>
              <a:gd name="connsiteY11" fmla="*/ 1139410 h 4291487"/>
              <a:gd name="connsiteX12" fmla="*/ 5161815 w 6046141"/>
              <a:gd name="connsiteY12" fmla="*/ 1031016 h 4291487"/>
              <a:gd name="connsiteX13" fmla="*/ 5921909 w 6046141"/>
              <a:gd name="connsiteY13" fmla="*/ 1373217 h 4291487"/>
              <a:gd name="connsiteX14" fmla="*/ 5958358 w 6046141"/>
              <a:gd name="connsiteY14" fmla="*/ 2423253 h 4291487"/>
              <a:gd name="connsiteX15" fmla="*/ 5023511 w 6046141"/>
              <a:gd name="connsiteY15" fmla="*/ 3641946 h 4291487"/>
              <a:gd name="connsiteX16" fmla="*/ 3560790 w 6046141"/>
              <a:gd name="connsiteY16" fmla="*/ 4136610 h 4291487"/>
              <a:gd name="connsiteX17" fmla="*/ 2938806 w 6046141"/>
              <a:gd name="connsiteY17" fmla="*/ 4137944 h 429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046141" h="4291487">
                <a:moveTo>
                  <a:pt x="2938806" y="4137944"/>
                </a:moveTo>
                <a:cubicBezTo>
                  <a:pt x="2549616" y="4136166"/>
                  <a:pt x="2166202" y="4125752"/>
                  <a:pt x="1779170" y="4237385"/>
                </a:cubicBezTo>
                <a:cubicBezTo>
                  <a:pt x="1385915" y="4350733"/>
                  <a:pt x="990309" y="4289519"/>
                  <a:pt x="652299" y="4020215"/>
                </a:cubicBezTo>
                <a:cubicBezTo>
                  <a:pt x="345911" y="3776121"/>
                  <a:pt x="104929" y="3470496"/>
                  <a:pt x="31966" y="3089559"/>
                </a:cubicBezTo>
                <a:cubicBezTo>
                  <a:pt x="-37502" y="2726910"/>
                  <a:pt x="470" y="2358864"/>
                  <a:pt x="203163" y="2017806"/>
                </a:cubicBezTo>
                <a:cubicBezTo>
                  <a:pt x="408015" y="1673128"/>
                  <a:pt x="719735" y="1452719"/>
                  <a:pt x="1023583" y="1217833"/>
                </a:cubicBezTo>
                <a:cubicBezTo>
                  <a:pt x="1173126" y="1102263"/>
                  <a:pt x="1325969" y="990820"/>
                  <a:pt x="1474306" y="873663"/>
                </a:cubicBezTo>
                <a:cubicBezTo>
                  <a:pt x="1593051" y="779937"/>
                  <a:pt x="1639660" y="630775"/>
                  <a:pt x="1695984" y="504855"/>
                </a:cubicBezTo>
                <a:cubicBezTo>
                  <a:pt x="1870990" y="113822"/>
                  <a:pt x="2502561" y="-84235"/>
                  <a:pt x="2882546" y="34002"/>
                </a:cubicBezTo>
                <a:cubicBezTo>
                  <a:pt x="3144801" y="115600"/>
                  <a:pt x="3356002" y="252950"/>
                  <a:pt x="3543898" y="452150"/>
                </a:cubicBezTo>
                <a:cubicBezTo>
                  <a:pt x="3755226" y="676178"/>
                  <a:pt x="3974492" y="898809"/>
                  <a:pt x="4241001" y="1058003"/>
                </a:cubicBezTo>
                <a:cubicBezTo>
                  <a:pt x="4414420" y="1161572"/>
                  <a:pt x="4604157" y="1229390"/>
                  <a:pt x="4814978" y="1139410"/>
                </a:cubicBezTo>
                <a:cubicBezTo>
                  <a:pt x="4925849" y="1092103"/>
                  <a:pt x="5045419" y="1064734"/>
                  <a:pt x="5161815" y="1031016"/>
                </a:cubicBezTo>
                <a:cubicBezTo>
                  <a:pt x="5403814" y="960848"/>
                  <a:pt x="5794148" y="1099913"/>
                  <a:pt x="5921909" y="1373217"/>
                </a:cubicBezTo>
                <a:cubicBezTo>
                  <a:pt x="6086184" y="1724627"/>
                  <a:pt x="6076151" y="2072098"/>
                  <a:pt x="5958358" y="2423253"/>
                </a:cubicBezTo>
                <a:cubicBezTo>
                  <a:pt x="5786845" y="2934746"/>
                  <a:pt x="5452454" y="3327303"/>
                  <a:pt x="5023511" y="3641946"/>
                </a:cubicBezTo>
                <a:cubicBezTo>
                  <a:pt x="4588854" y="3960715"/>
                  <a:pt x="4095586" y="4114830"/>
                  <a:pt x="3560790" y="4136610"/>
                </a:cubicBezTo>
                <a:cubicBezTo>
                  <a:pt x="3353843" y="4145056"/>
                  <a:pt x="3146198" y="4138008"/>
                  <a:pt x="2938806" y="4137944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8808062" y="1316760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1"/>
              </a:rPr>
              <a:t>A gas made up of one carbon atom and one oxygen atom.</a:t>
            </a: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B8330118-4797-B903-935F-704CF9131728}"/>
              </a:ext>
            </a:extLst>
          </p:cNvPr>
          <p:cNvSpPr/>
          <p:nvPr/>
        </p:nvSpPr>
        <p:spPr>
          <a:xfrm>
            <a:off x="5722323" y="2140156"/>
            <a:ext cx="3354911" cy="2209589"/>
          </a:xfrm>
          <a:custGeom>
            <a:avLst/>
            <a:gdLst>
              <a:gd name="connsiteX0" fmla="*/ 4075970 w 6124513"/>
              <a:gd name="connsiteY0" fmla="*/ 3837649 h 3841583"/>
              <a:gd name="connsiteX1" fmla="*/ 3299365 w 6124513"/>
              <a:gd name="connsiteY1" fmla="*/ 3748686 h 3841583"/>
              <a:gd name="connsiteX2" fmla="*/ 2013172 w 6124513"/>
              <a:gd name="connsiteY2" fmla="*/ 3417279 h 3841583"/>
              <a:gd name="connsiteX3" fmla="*/ 1033177 w 6124513"/>
              <a:gd name="connsiteY3" fmla="*/ 3067903 h 3841583"/>
              <a:gd name="connsiteX4" fmla="*/ 106521 w 6124513"/>
              <a:gd name="connsiteY4" fmla="*/ 2146010 h 3841583"/>
              <a:gd name="connsiteX5" fmla="*/ 214217 w 6124513"/>
              <a:gd name="connsiteY5" fmla="*/ 1022885 h 3841583"/>
              <a:gd name="connsiteX6" fmla="*/ 739743 w 6124513"/>
              <a:gd name="connsiteY6" fmla="*/ 672619 h 3841583"/>
              <a:gd name="connsiteX7" fmla="*/ 1787557 w 6124513"/>
              <a:gd name="connsiteY7" fmla="*/ 457417 h 3841583"/>
              <a:gd name="connsiteX8" fmla="*/ 2185194 w 6124513"/>
              <a:gd name="connsiteY8" fmla="*/ 323115 h 3841583"/>
              <a:gd name="connsiteX9" fmla="*/ 3078194 w 6124513"/>
              <a:gd name="connsiteY9" fmla="*/ 53367 h 3841583"/>
              <a:gd name="connsiteX10" fmla="*/ 3824827 w 6124513"/>
              <a:gd name="connsiteY10" fmla="*/ 1487 h 3841583"/>
              <a:gd name="connsiteX11" fmla="*/ 4846796 w 6124513"/>
              <a:gd name="connsiteY11" fmla="*/ 248820 h 3841583"/>
              <a:gd name="connsiteX12" fmla="*/ 5666454 w 6124513"/>
              <a:gd name="connsiteY12" fmla="*/ 886297 h 3841583"/>
              <a:gd name="connsiteX13" fmla="*/ 6093174 w 6124513"/>
              <a:gd name="connsiteY13" fmla="*/ 1790981 h 3841583"/>
              <a:gd name="connsiteX14" fmla="*/ 6064409 w 6124513"/>
              <a:gd name="connsiteY14" fmla="*/ 2548282 h 3841583"/>
              <a:gd name="connsiteX15" fmla="*/ 5529548 w 6124513"/>
              <a:gd name="connsiteY15" fmla="*/ 3378989 h 3841583"/>
              <a:gd name="connsiteX16" fmla="*/ 4639659 w 6124513"/>
              <a:gd name="connsiteY16" fmla="*/ 3784310 h 3841583"/>
              <a:gd name="connsiteX17" fmla="*/ 4075970 w 6124513"/>
              <a:gd name="connsiteY17" fmla="*/ 3837649 h 384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24513" h="3841583">
                <a:moveTo>
                  <a:pt x="4075970" y="3837649"/>
                </a:moveTo>
                <a:cubicBezTo>
                  <a:pt x="3807746" y="3857716"/>
                  <a:pt x="3554254" y="3796883"/>
                  <a:pt x="3299365" y="3748686"/>
                </a:cubicBezTo>
                <a:cubicBezTo>
                  <a:pt x="2863374" y="3666263"/>
                  <a:pt x="2440654" y="3533358"/>
                  <a:pt x="2013172" y="3417279"/>
                </a:cubicBezTo>
                <a:cubicBezTo>
                  <a:pt x="1676051" y="3325776"/>
                  <a:pt x="1344263" y="3223287"/>
                  <a:pt x="1033177" y="3067903"/>
                </a:cubicBezTo>
                <a:cubicBezTo>
                  <a:pt x="626015" y="2864512"/>
                  <a:pt x="288322" y="2573555"/>
                  <a:pt x="106521" y="2146010"/>
                </a:cubicBezTo>
                <a:cubicBezTo>
                  <a:pt x="-57690" y="1760056"/>
                  <a:pt x="-39719" y="1366420"/>
                  <a:pt x="214217" y="1022885"/>
                </a:cubicBezTo>
                <a:cubicBezTo>
                  <a:pt x="339312" y="853657"/>
                  <a:pt x="522065" y="737960"/>
                  <a:pt x="739743" y="672619"/>
                </a:cubicBezTo>
                <a:cubicBezTo>
                  <a:pt x="1084167" y="569241"/>
                  <a:pt x="1443323" y="550635"/>
                  <a:pt x="1787557" y="457417"/>
                </a:cubicBezTo>
                <a:cubicBezTo>
                  <a:pt x="1921923" y="421032"/>
                  <a:pt x="2054066" y="370994"/>
                  <a:pt x="2185194" y="323115"/>
                </a:cubicBezTo>
                <a:cubicBezTo>
                  <a:pt x="2478183" y="216117"/>
                  <a:pt x="2775553" y="123217"/>
                  <a:pt x="3078194" y="53367"/>
                </a:cubicBezTo>
                <a:cubicBezTo>
                  <a:pt x="3321590" y="-2767"/>
                  <a:pt x="3574002" y="-2386"/>
                  <a:pt x="3824827" y="1487"/>
                </a:cubicBezTo>
                <a:cubicBezTo>
                  <a:pt x="4184682" y="7075"/>
                  <a:pt x="4526375" y="96547"/>
                  <a:pt x="4846796" y="248820"/>
                </a:cubicBezTo>
                <a:cubicBezTo>
                  <a:pt x="5163534" y="399315"/>
                  <a:pt x="5439315" y="612231"/>
                  <a:pt x="5666454" y="886297"/>
                </a:cubicBezTo>
                <a:cubicBezTo>
                  <a:pt x="5886990" y="1152425"/>
                  <a:pt x="6029230" y="1457669"/>
                  <a:pt x="6093174" y="1790981"/>
                </a:cubicBezTo>
                <a:cubicBezTo>
                  <a:pt x="6140926" y="2039711"/>
                  <a:pt x="6136227" y="2294473"/>
                  <a:pt x="6064409" y="2548282"/>
                </a:cubicBezTo>
                <a:cubicBezTo>
                  <a:pt x="5969477" y="2883562"/>
                  <a:pt x="5793200" y="3163724"/>
                  <a:pt x="5529548" y="3378989"/>
                </a:cubicBezTo>
                <a:cubicBezTo>
                  <a:pt x="5271992" y="3589365"/>
                  <a:pt x="4968145" y="3717508"/>
                  <a:pt x="4639659" y="3784310"/>
                </a:cubicBezTo>
                <a:cubicBezTo>
                  <a:pt x="4451318" y="3822727"/>
                  <a:pt x="4263168" y="3851810"/>
                  <a:pt x="4075970" y="3837649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6457773" y="2834380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1"/>
              </a:rPr>
              <a:t>Tiny, microscopic particles of solids or droplets of liquids.</a:t>
            </a: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BF7B158-EB08-731A-6A7C-557EDC0F672C}"/>
              </a:ext>
            </a:extLst>
          </p:cNvPr>
          <p:cNvSpPr/>
          <p:nvPr/>
        </p:nvSpPr>
        <p:spPr>
          <a:xfrm>
            <a:off x="6457773" y="4415486"/>
            <a:ext cx="3544580" cy="2310666"/>
          </a:xfrm>
          <a:custGeom>
            <a:avLst/>
            <a:gdLst>
              <a:gd name="connsiteX0" fmla="*/ 1441191 w 6499821"/>
              <a:gd name="connsiteY0" fmla="*/ 10717 h 4398272"/>
              <a:gd name="connsiteX1" fmla="*/ 2456683 w 6499821"/>
              <a:gd name="connsiteY1" fmla="*/ 205725 h 4398272"/>
              <a:gd name="connsiteX2" fmla="*/ 3633148 w 6499821"/>
              <a:gd name="connsiteY2" fmla="*/ 583106 h 4398272"/>
              <a:gd name="connsiteX3" fmla="*/ 4676199 w 6499821"/>
              <a:gd name="connsiteY3" fmla="*/ 771129 h 4398272"/>
              <a:gd name="connsiteX4" fmla="*/ 5789417 w 6499821"/>
              <a:gd name="connsiteY4" fmla="*/ 1083549 h 4398272"/>
              <a:gd name="connsiteX5" fmla="*/ 6421750 w 6499821"/>
              <a:gd name="connsiteY5" fmla="*/ 1677020 h 4398272"/>
              <a:gd name="connsiteX6" fmla="*/ 6475026 w 6499821"/>
              <a:gd name="connsiteY6" fmla="*/ 2401873 h 4398272"/>
              <a:gd name="connsiteX7" fmla="*/ 5829930 w 6499821"/>
              <a:gd name="connsiteY7" fmla="*/ 3820272 h 4398272"/>
              <a:gd name="connsiteX8" fmla="*/ 4737921 w 6499821"/>
              <a:gd name="connsiteY8" fmla="*/ 4393106 h 4398272"/>
              <a:gd name="connsiteX9" fmla="*/ 4255193 w 6499821"/>
              <a:gd name="connsiteY9" fmla="*/ 4305158 h 4398272"/>
              <a:gd name="connsiteX10" fmla="*/ 2372037 w 6499821"/>
              <a:gd name="connsiteY10" fmla="*/ 4191176 h 4398272"/>
              <a:gd name="connsiteX11" fmla="*/ 982974 w 6499821"/>
              <a:gd name="connsiteY11" fmla="*/ 4218100 h 4398272"/>
              <a:gd name="connsiteX12" fmla="*/ 428746 w 6499821"/>
              <a:gd name="connsiteY12" fmla="*/ 3859198 h 4398272"/>
              <a:gd name="connsiteX13" fmla="*/ 23363 w 6499821"/>
              <a:gd name="connsiteY13" fmla="*/ 2710800 h 4398272"/>
              <a:gd name="connsiteX14" fmla="*/ 186558 w 6499821"/>
              <a:gd name="connsiteY14" fmla="*/ 1095043 h 4398272"/>
              <a:gd name="connsiteX15" fmla="*/ 823145 w 6499821"/>
              <a:gd name="connsiteY15" fmla="*/ 181278 h 4398272"/>
              <a:gd name="connsiteX16" fmla="*/ 1441191 w 6499821"/>
              <a:gd name="connsiteY16" fmla="*/ 10717 h 4398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499821" h="4398272">
                <a:moveTo>
                  <a:pt x="1441191" y="10717"/>
                </a:moveTo>
                <a:cubicBezTo>
                  <a:pt x="1819778" y="-3825"/>
                  <a:pt x="2137659" y="108380"/>
                  <a:pt x="2456683" y="205725"/>
                </a:cubicBezTo>
                <a:cubicBezTo>
                  <a:pt x="2850574" y="325931"/>
                  <a:pt x="3236082" y="475664"/>
                  <a:pt x="3633148" y="583106"/>
                </a:cubicBezTo>
                <a:cubicBezTo>
                  <a:pt x="3973635" y="675244"/>
                  <a:pt x="4326123" y="718869"/>
                  <a:pt x="4676199" y="771129"/>
                </a:cubicBezTo>
                <a:cubicBezTo>
                  <a:pt x="5058341" y="828152"/>
                  <a:pt x="5440230" y="911591"/>
                  <a:pt x="5789417" y="1083549"/>
                </a:cubicBezTo>
                <a:cubicBezTo>
                  <a:pt x="6055355" y="1214486"/>
                  <a:pt x="6306561" y="1387587"/>
                  <a:pt x="6421750" y="1677020"/>
                </a:cubicBezTo>
                <a:cubicBezTo>
                  <a:pt x="6513190" y="1906827"/>
                  <a:pt x="6514841" y="2154858"/>
                  <a:pt x="6475026" y="2401873"/>
                </a:cubicBezTo>
                <a:cubicBezTo>
                  <a:pt x="6389238" y="2934257"/>
                  <a:pt x="6156129" y="3405173"/>
                  <a:pt x="5829930" y="3820272"/>
                </a:cubicBezTo>
                <a:cubicBezTo>
                  <a:pt x="5559801" y="4163934"/>
                  <a:pt x="5222743" y="4439778"/>
                  <a:pt x="4737921" y="4393106"/>
                </a:cubicBezTo>
                <a:cubicBezTo>
                  <a:pt x="4575487" y="4377485"/>
                  <a:pt x="4410896" y="4352212"/>
                  <a:pt x="4255193" y="4305158"/>
                </a:cubicBezTo>
                <a:cubicBezTo>
                  <a:pt x="3635243" y="4117643"/>
                  <a:pt x="3015483" y="4093132"/>
                  <a:pt x="2372037" y="4191176"/>
                </a:cubicBezTo>
                <a:cubicBezTo>
                  <a:pt x="1917568" y="4260454"/>
                  <a:pt x="1450652" y="4344465"/>
                  <a:pt x="982974" y="4218100"/>
                </a:cubicBezTo>
                <a:cubicBezTo>
                  <a:pt x="754311" y="4156314"/>
                  <a:pt x="571494" y="4038458"/>
                  <a:pt x="428746" y="3859198"/>
                </a:cubicBezTo>
                <a:cubicBezTo>
                  <a:pt x="162427" y="3524680"/>
                  <a:pt x="67305" y="3127360"/>
                  <a:pt x="23363" y="2710800"/>
                </a:cubicBezTo>
                <a:cubicBezTo>
                  <a:pt x="-34740" y="2159874"/>
                  <a:pt x="14029" y="1616060"/>
                  <a:pt x="186558" y="1095043"/>
                </a:cubicBezTo>
                <a:cubicBezTo>
                  <a:pt x="305112" y="737093"/>
                  <a:pt x="487420" y="393939"/>
                  <a:pt x="823145" y="181278"/>
                </a:cubicBezTo>
                <a:cubicBezTo>
                  <a:pt x="1018344" y="57580"/>
                  <a:pt x="1234054" y="-31765"/>
                  <a:pt x="1441191" y="10717"/>
                </a:cubicBezTo>
                <a:close/>
              </a:path>
            </a:pathLst>
          </a:custGeom>
          <a:solidFill>
            <a:srgbClr val="E6DCD2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381000" y="349780"/>
            <a:ext cx="6626119" cy="672040"/>
            <a:chOff x="0" y="0"/>
            <a:chExt cx="8834825" cy="896054"/>
          </a:xfrm>
        </p:grpSpPr>
        <p:sp>
          <p:nvSpPr>
            <p:cNvPr id="3" name="Freeform 3"/>
            <p:cNvSpPr/>
            <p:nvPr/>
          </p:nvSpPr>
          <p:spPr>
            <a:xfrm>
              <a:off x="0" y="9490"/>
              <a:ext cx="5830659" cy="886563"/>
            </a:xfrm>
            <a:custGeom>
              <a:avLst/>
              <a:gdLst/>
              <a:ahLst/>
              <a:cxnLst/>
              <a:rect l="l" t="t" r="r" b="b"/>
              <a:pathLst>
                <a:path w="5830659" h="886563">
                  <a:moveTo>
                    <a:pt x="0" y="0"/>
                  </a:moveTo>
                  <a:lnTo>
                    <a:pt x="5830659" y="0"/>
                  </a:lnTo>
                  <a:lnTo>
                    <a:pt x="5830659" y="886564"/>
                  </a:lnTo>
                  <a:lnTo>
                    <a:pt x="0" y="886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5400" r="-9614" b="-254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5816347" y="0"/>
              <a:ext cx="3018478" cy="886563"/>
            </a:xfrm>
            <a:custGeom>
              <a:avLst/>
              <a:gdLst/>
              <a:ahLst/>
              <a:cxnLst/>
              <a:rect l="l" t="t" r="r" b="b"/>
              <a:pathLst>
                <a:path w="3018478" h="886563">
                  <a:moveTo>
                    <a:pt x="0" y="0"/>
                  </a:moveTo>
                  <a:lnTo>
                    <a:pt x="3018478" y="0"/>
                  </a:lnTo>
                  <a:lnTo>
                    <a:pt x="3018478" y="886563"/>
                  </a:lnTo>
                  <a:lnTo>
                    <a:pt x="0" y="886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1737" t="-25400" b="-254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2209254" y="2641568"/>
            <a:ext cx="3073442" cy="1296515"/>
          </a:xfrm>
          <a:custGeom>
            <a:avLst/>
            <a:gdLst/>
            <a:ahLst/>
            <a:cxnLst/>
            <a:rect l="l" t="t" r="r" b="b"/>
            <a:pathLst>
              <a:path w="3073442" h="1296515">
                <a:moveTo>
                  <a:pt x="0" y="0"/>
                </a:moveTo>
                <a:lnTo>
                  <a:pt x="3073442" y="0"/>
                </a:lnTo>
                <a:lnTo>
                  <a:pt x="3073442" y="1296516"/>
                </a:lnTo>
                <a:lnTo>
                  <a:pt x="0" y="12965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690562">
            <a:off x="2062949" y="4630385"/>
            <a:ext cx="2801158" cy="1834758"/>
          </a:xfrm>
          <a:custGeom>
            <a:avLst/>
            <a:gdLst/>
            <a:ahLst/>
            <a:cxnLst/>
            <a:rect l="l" t="t" r="r" b="b"/>
            <a:pathLst>
              <a:path w="2801158" h="1834758">
                <a:moveTo>
                  <a:pt x="0" y="0"/>
                </a:moveTo>
                <a:lnTo>
                  <a:pt x="2801158" y="0"/>
                </a:lnTo>
                <a:lnTo>
                  <a:pt x="2801158" y="1834759"/>
                </a:lnTo>
                <a:lnTo>
                  <a:pt x="0" y="18347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929927">
            <a:off x="-236591" y="1252295"/>
            <a:ext cx="3340274" cy="2743200"/>
          </a:xfrm>
          <a:custGeom>
            <a:avLst/>
            <a:gdLst/>
            <a:ahLst/>
            <a:cxnLst/>
            <a:rect l="l" t="t" r="r" b="b"/>
            <a:pathLst>
              <a:path w="3340274" h="2743200">
                <a:moveTo>
                  <a:pt x="0" y="0"/>
                </a:moveTo>
                <a:lnTo>
                  <a:pt x="3340274" y="0"/>
                </a:lnTo>
                <a:lnTo>
                  <a:pt x="3340274" y="2743200"/>
                </a:lnTo>
                <a:lnTo>
                  <a:pt x="0" y="27432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627744">
            <a:off x="56496" y="3591638"/>
            <a:ext cx="3128498" cy="1733709"/>
          </a:xfrm>
          <a:custGeom>
            <a:avLst/>
            <a:gdLst/>
            <a:ahLst/>
            <a:cxnLst/>
            <a:rect l="l" t="t" r="r" b="b"/>
            <a:pathLst>
              <a:path w="3128498" h="1733709">
                <a:moveTo>
                  <a:pt x="0" y="0"/>
                </a:moveTo>
                <a:lnTo>
                  <a:pt x="3128498" y="0"/>
                </a:lnTo>
                <a:lnTo>
                  <a:pt x="3128498" y="1733709"/>
                </a:lnTo>
                <a:lnTo>
                  <a:pt x="0" y="17337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365699" y="3148705"/>
            <a:ext cx="66995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Söhne 1"/>
              </a:rPr>
              <a:t>Ozone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2830" y="2243767"/>
            <a:ext cx="188282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Söhne 1"/>
              </a:rPr>
              <a:t>Particulate matter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2071" y="4331277"/>
            <a:ext cx="203507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Söhne 1"/>
              </a:rPr>
              <a:t>Ground-level ozone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59695" y="5677809"/>
            <a:ext cx="184539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>
                <a:solidFill>
                  <a:srgbClr val="000000"/>
                </a:solidFill>
                <a:latin typeface="Söhne 1"/>
              </a:rPr>
              <a:t>Carbon monoxide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49122" y="5229181"/>
            <a:ext cx="2350289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000000"/>
                </a:solidFill>
                <a:latin typeface="Söhne 1"/>
              </a:rPr>
              <a:t>Ozone at ground level, otherwise known as smog.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DCB642C0-2E31-247B-FE2A-22B58BC36A8D}"/>
              </a:ext>
            </a:extLst>
          </p:cNvPr>
          <p:cNvSpPr txBox="1"/>
          <p:nvPr/>
        </p:nvSpPr>
        <p:spPr>
          <a:xfrm>
            <a:off x="616665" y="339013"/>
            <a:ext cx="6135740" cy="604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13"/>
              </a:lnSpc>
            </a:pPr>
            <a:r>
              <a:rPr lang="en-US" sz="358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Different types of air pollution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01146328-CA7F-FC3A-F653-90CD050BE87E}"/>
              </a:ext>
            </a:extLst>
          </p:cNvPr>
          <p:cNvSpPr txBox="1"/>
          <p:nvPr/>
        </p:nvSpPr>
        <p:spPr>
          <a:xfrm>
            <a:off x="616664" y="1165947"/>
            <a:ext cx="3999619" cy="325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99"/>
              </a:lnSpc>
              <a:spcBef>
                <a:spcPct val="0"/>
              </a:spcBef>
            </a:pPr>
            <a:r>
              <a:rPr lang="en-US" sz="1999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Let's play a matching game!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A00"/>
                                      </p:to>
                                    </p:animClr>
                                    <p:set>
                                      <p:cBhvr>
                                        <p:cTn id="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EB5"/>
                                      </p:to>
                                    </p:animClr>
                                    <p:set>
                                      <p:cBhvr>
                                        <p:cTn id="1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7FF"/>
                                      </p:to>
                                    </p:animClr>
                                    <p:set>
                                      <p:cBhvr>
                                        <p:cTn id="15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B502"/>
                                      </p:to>
                                    </p:animClr>
                                    <p:set>
                                      <p:cBhvr>
                                        <p:cTn id="1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375 -0.16644 " pathEditMode="relative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375 -0.16644 " pathEditMode="relative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04127 -0.153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1" y="-75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-0.04141 -0.161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807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-0.06302 -0.1868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935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06263 -0.1807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-905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201 0.56458 " pathEditMode="relative" ptsTypes="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201 0.56458 " pathEditMode="relative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27" grpId="0" animBg="1"/>
      <p:bldP spid="22" grpId="0"/>
      <p:bldP spid="26" grpId="0" animBg="1"/>
      <p:bldP spid="17" grpId="0"/>
      <p:bldP spid="25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2015453"/>
            <a:ext cx="2827095" cy="28270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2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3363" y="3345105"/>
            <a:ext cx="2827095" cy="28270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3"/>
              <a:stretch>
                <a:fillRect l="-24976" r="-249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9600" y="381000"/>
            <a:ext cx="8266309" cy="64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2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Where do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pollutants 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come from?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3341" y="1205787"/>
            <a:ext cx="833491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8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Take a look at these photos and see if you can identify the sources of pollutants (or harmful substances) found in the air.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6388" y="6034865"/>
            <a:ext cx="4076319" cy="27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8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Click on each image to find out about it.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22496" y="2009523"/>
            <a:ext cx="3908427" cy="125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Road vehicles emit a range of pollutants, including lead, carbon dioxide, carbon monoxide, nitrogen oxides and particulate matter.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18012" y="3825519"/>
            <a:ext cx="3625749" cy="1894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Many factories burn fossil fuels like oil and natural gas to create energy (poser). Burning fossil fuels creates harmful gases, such as carbon monoxide,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sulphur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dioxide and nitrogen oxides.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7484" y="-36870"/>
            <a:ext cx="12364063" cy="690716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2015453"/>
            <a:ext cx="2827095" cy="28270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2"/>
              <a:stretch>
                <a:fillRect l="-42890" t="-21686" r="-44802" b="-34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3363" y="3345105"/>
            <a:ext cx="2827095" cy="28270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3"/>
              <a:stretch>
                <a:fillRect l="-16611" r="-166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9600" y="381000"/>
            <a:ext cx="8266309" cy="64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2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Where do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pollutants 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come from?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8761" y="1205787"/>
            <a:ext cx="821201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800" b="1">
                <a:solidFill>
                  <a:srgbClr val="000000"/>
                </a:solidFill>
                <a:latin typeface="Söhne Halbfett" panose="020B0303030202060203" pitchFamily="34" charset="77"/>
              </a:rPr>
              <a:t>Take a look at these photos and see if you can identify the sources of pollutants (or harmful substances) found in the air.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6388" y="6034864"/>
            <a:ext cx="4076319" cy="27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800" b="1">
                <a:solidFill>
                  <a:srgbClr val="000000"/>
                </a:solidFill>
                <a:latin typeface="Söhne Halbfett" panose="020B0303030202060203" pitchFamily="34" charset="77"/>
              </a:rPr>
              <a:t>Click on each image to find out about it.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22496" y="2020498"/>
            <a:ext cx="3883846" cy="935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Smoke and fumes from bonfires can contain carbon monoxide, particulate matter and methane.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320238" y="3826861"/>
            <a:ext cx="3416814" cy="932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Recycling plants release lead fumes, carbon dioxide and </a:t>
            </a:r>
            <a:r>
              <a:rPr lang="en-US" sz="1799" dirty="0" err="1">
                <a:solidFill>
                  <a:srgbClr val="000000"/>
                </a:solidFill>
                <a:latin typeface="Söhne 2"/>
              </a:rPr>
              <a:t>sulphur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dioxide into the air.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2015453"/>
            <a:ext cx="2827095" cy="28270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2"/>
              <a:stretch>
                <a:fillRect l="-25000" r="-2500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3363" y="3345105"/>
            <a:ext cx="2827095" cy="28270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3"/>
              <a:stretch>
                <a:fillRect l="-71013" t="-34407" r="-68966" b="-2562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9600" y="381000"/>
            <a:ext cx="8266309" cy="64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2"/>
              </a:lnSpc>
            </a:pPr>
            <a:r>
              <a:rPr lang="en-US" sz="4400" b="1">
                <a:solidFill>
                  <a:srgbClr val="000000"/>
                </a:solidFill>
                <a:latin typeface="Söhne Halbfett" panose="020B0303030202060203" pitchFamily="34" charset="77"/>
              </a:rPr>
              <a:t>Where do </a:t>
            </a:r>
            <a:r>
              <a:rPr lang="en-US" sz="4400" b="1">
                <a:solidFill>
                  <a:srgbClr val="FF3EB5"/>
                </a:solidFill>
                <a:latin typeface="Söhne Halbfett" panose="020B0303030202060203" pitchFamily="34" charset="77"/>
              </a:rPr>
              <a:t>pollutants </a:t>
            </a:r>
            <a:r>
              <a:rPr lang="en-US" sz="4400" b="1">
                <a:solidFill>
                  <a:srgbClr val="000000"/>
                </a:solidFill>
                <a:latin typeface="Söhne Halbfett" panose="020B0303030202060203" pitchFamily="34" charset="77"/>
              </a:rPr>
              <a:t>come from?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8761" y="1205787"/>
            <a:ext cx="8187432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8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Take a look at these photos and see if you can identify the sources of pollutants (or harmful substances) found in the air.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96388" y="6170059"/>
            <a:ext cx="4076319" cy="27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800" b="1">
                <a:solidFill>
                  <a:srgbClr val="000000"/>
                </a:solidFill>
                <a:latin typeface="Söhne Halbfett" panose="020B0303030202060203" pitchFamily="34" charset="77"/>
              </a:rPr>
              <a:t>Click on each image to find out about it.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22496" y="2020498"/>
            <a:ext cx="3515136" cy="125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Cigarette smoke contains toxic pollutants including nitrogen oxides, carbon monoxide and hydrocarbons.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09625" y="3977431"/>
            <a:ext cx="3158717" cy="15737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 err="1">
                <a:solidFill>
                  <a:srgbClr val="000000"/>
                </a:solidFill>
                <a:latin typeface="Söhne 2"/>
              </a:rPr>
              <a:t>Aeroplanes</a:t>
            </a:r>
            <a:r>
              <a:rPr lang="en-US" sz="1799" dirty="0">
                <a:solidFill>
                  <a:srgbClr val="000000"/>
                </a:solidFill>
                <a:latin typeface="Söhne 2"/>
              </a:rPr>
              <a:t> burn fossil fuel which releases carbon dioxide and nitrogen oxides. Lead, ozone and particulate matter are also released.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E6DC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2015453"/>
            <a:ext cx="2827095" cy="282709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2"/>
              <a:stretch>
                <a:fillRect l="-25140" r="-2514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3363" y="3345105"/>
            <a:ext cx="2827095" cy="28270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077" y="0"/>
                  </a:moveTo>
                  <a:lnTo>
                    <a:pt x="771723" y="0"/>
                  </a:lnTo>
                  <a:cubicBezTo>
                    <a:pt x="782617" y="0"/>
                    <a:pt x="793065" y="4328"/>
                    <a:pt x="800769" y="12031"/>
                  </a:cubicBezTo>
                  <a:cubicBezTo>
                    <a:pt x="808472" y="19735"/>
                    <a:pt x="812800" y="30183"/>
                    <a:pt x="812800" y="41077"/>
                  </a:cubicBezTo>
                  <a:lnTo>
                    <a:pt x="812800" y="771723"/>
                  </a:lnTo>
                  <a:cubicBezTo>
                    <a:pt x="812800" y="782617"/>
                    <a:pt x="808472" y="793065"/>
                    <a:pt x="800769" y="800769"/>
                  </a:cubicBezTo>
                  <a:cubicBezTo>
                    <a:pt x="793065" y="808472"/>
                    <a:pt x="782617" y="812800"/>
                    <a:pt x="771723" y="812800"/>
                  </a:cubicBezTo>
                  <a:lnTo>
                    <a:pt x="41077" y="812800"/>
                  </a:lnTo>
                  <a:cubicBezTo>
                    <a:pt x="30183" y="812800"/>
                    <a:pt x="19735" y="808472"/>
                    <a:pt x="12031" y="800769"/>
                  </a:cubicBezTo>
                  <a:cubicBezTo>
                    <a:pt x="4328" y="793065"/>
                    <a:pt x="0" y="782617"/>
                    <a:pt x="0" y="771723"/>
                  </a:cubicBezTo>
                  <a:lnTo>
                    <a:pt x="0" y="41077"/>
                  </a:lnTo>
                  <a:cubicBezTo>
                    <a:pt x="0" y="30183"/>
                    <a:pt x="4328" y="19735"/>
                    <a:pt x="12031" y="12031"/>
                  </a:cubicBezTo>
                  <a:cubicBezTo>
                    <a:pt x="19735" y="4328"/>
                    <a:pt x="30183" y="0"/>
                    <a:pt x="41077" y="0"/>
                  </a:cubicBezTo>
                  <a:close/>
                </a:path>
              </a:pathLst>
            </a:custGeom>
            <a:blipFill>
              <a:blip r:embed="rId3"/>
              <a:stretch>
                <a:fillRect l="-55521" t="-5028" r="-52277" b="-118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09600" y="381000"/>
            <a:ext cx="8266309" cy="64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12"/>
              </a:lnSpc>
            </a:pP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Where do </a:t>
            </a:r>
            <a:r>
              <a:rPr lang="en-US" sz="4400" b="1" dirty="0">
                <a:solidFill>
                  <a:srgbClr val="FF3EB5"/>
                </a:solidFill>
                <a:latin typeface="Söhne Halbfett" panose="020B0303030202060203" pitchFamily="34" charset="77"/>
              </a:rPr>
              <a:t>pollutants </a:t>
            </a:r>
            <a:r>
              <a:rPr lang="en-US" sz="44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come from?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8761" y="1205787"/>
            <a:ext cx="822430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800" b="1" dirty="0">
                <a:solidFill>
                  <a:srgbClr val="000000"/>
                </a:solidFill>
                <a:latin typeface="Söhne Halbfett" panose="020B0303030202060203" pitchFamily="34" charset="77"/>
              </a:rPr>
              <a:t>Take a look at these photos and see if you can identify the sources of pollutants (or harmful substances) found in the air.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57840" y="6170059"/>
            <a:ext cx="4076319" cy="27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6"/>
              </a:lnSpc>
            </a:pPr>
            <a:r>
              <a:rPr lang="en-US" sz="1800" b="1">
                <a:solidFill>
                  <a:srgbClr val="000000"/>
                </a:solidFill>
                <a:latin typeface="Söhne Halbfett" panose="020B0303030202060203" pitchFamily="34" charset="77"/>
              </a:rPr>
              <a:t>Click on each image to find out about it.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22496" y="2018570"/>
            <a:ext cx="3441395" cy="125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Dairy farms create methane, ammonia and carbon dioxide as they produce food for cattle and the cattle produce manure.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39237" y="3810101"/>
            <a:ext cx="3404524" cy="1894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dirty="0">
                <a:solidFill>
                  <a:srgbClr val="000000"/>
                </a:solidFill>
                <a:latin typeface="Söhne 2"/>
              </a:rPr>
              <a:t>Farm vehicles emit pollutants like road vehicles. Crops are sprayed with pesticides to protect them from insects and weeds, but the pesticides create particulate matter and ground-level ozone.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a:spPr>
      <a:bodyPr/>
      <a:lstStyle>
        <a:defPPr algn="l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634313-b77f-46d3-949a-66a1a889ab0a">
      <Terms xmlns="http://schemas.microsoft.com/office/infopath/2007/PartnerControls"/>
    </lcf76f155ced4ddcb4097134ff3c332f>
    <TaxCatchAll xmlns="e924b98b-8f54-4d16-aed8-85823a6093f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5AA0107747FA45A0D9922540CEA3F4" ma:contentTypeVersion="14" ma:contentTypeDescription="Create a new document." ma:contentTypeScope="" ma:versionID="133441365628e073d9cf6bd8f01c95b3">
  <xsd:schema xmlns:xsd="http://www.w3.org/2001/XMLSchema" xmlns:xs="http://www.w3.org/2001/XMLSchema" xmlns:p="http://schemas.microsoft.com/office/2006/metadata/properties" xmlns:ns2="65634313-b77f-46d3-949a-66a1a889ab0a" xmlns:ns3="e924b98b-8f54-4d16-aed8-85823a6093fa" targetNamespace="http://schemas.microsoft.com/office/2006/metadata/properties" ma:root="true" ma:fieldsID="ca68fd000d0ff7c5855ca94c9ddc25cc" ns2:_="" ns3:_="">
    <xsd:import namespace="65634313-b77f-46d3-949a-66a1a889ab0a"/>
    <xsd:import namespace="e924b98b-8f54-4d16-aed8-85823a6093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634313-b77f-46d3-949a-66a1a889ab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f085fcf-3737-4e34-9483-f90fca4434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4b98b-8f54-4d16-aed8-85823a6093f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c3a615b-c02a-42b0-bd5d-84ca1c7a9b39}" ma:internalName="TaxCatchAll" ma:showField="CatchAllData" ma:web="e924b98b-8f54-4d16-aed8-85823a6093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213C6B-193C-4531-B850-5F095483A70A}">
  <ds:schemaRefs>
    <ds:schemaRef ds:uri="http://schemas.microsoft.com/office/2006/metadata/properties"/>
    <ds:schemaRef ds:uri="http://schemas.microsoft.com/office/infopath/2007/PartnerControls"/>
    <ds:schemaRef ds:uri="97b9d21a-925a-49e9-93d7-9782020f3462"/>
    <ds:schemaRef ds:uri="f405e823-ec5d-4772-af58-273ea8b79ff6"/>
  </ds:schemaRefs>
</ds:datastoreItem>
</file>

<file path=customXml/itemProps2.xml><?xml version="1.0" encoding="utf-8"?>
<ds:datastoreItem xmlns:ds="http://schemas.openxmlformats.org/officeDocument/2006/customXml" ds:itemID="{85923410-F723-478A-BED8-BC455A4F46E1}"/>
</file>

<file path=customXml/itemProps3.xml><?xml version="1.0" encoding="utf-8"?>
<ds:datastoreItem xmlns:ds="http://schemas.openxmlformats.org/officeDocument/2006/customXml" ds:itemID="{A2B178AA-D63F-4CA5-847C-2958ACF502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1314</Words>
  <Application>Microsoft Office PowerPoint</Application>
  <PresentationFormat>Widescreen</PresentationFormat>
  <Paragraphs>125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ALUK - KS2 Geography - All about air pollution lessed presentation</dc:title>
  <dc:creator>Faye Booth</dc:creator>
  <cp:lastModifiedBy>Faye Booth</cp:lastModifiedBy>
  <cp:revision>199</cp:revision>
  <dcterms:created xsi:type="dcterms:W3CDTF">2006-08-16T00:00:00Z</dcterms:created>
  <dcterms:modified xsi:type="dcterms:W3CDTF">2024-06-07T10:52:19Z</dcterms:modified>
  <dc:identifier>DAGF89CFaxI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0x010100EE5AA0107747FA45A0D9922540CEA3F4</vt:lpwstr>
  </property>
  <property fmtid="{D5CDD505-2E9C-101B-9397-08002B2CF9AE}" pid="3" name="MediaServiceImageTags">
    <vt:lpwstr/>
  </property>
</Properties>
</file>